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embeddedFontLst>
    <p:embeddedFont>
      <p:font typeface="Roboto Slab" panose="020B0604020202020204" charset="0"/>
      <p:regular r:id="rId50"/>
      <p:bold r:id="rId51"/>
    </p:embeddedFont>
    <p:embeddedFont>
      <p:font typeface="Roboto" panose="020B0604020202020204" charset="0"/>
      <p:regular r:id="rId52"/>
      <p:bold r:id="rId53"/>
      <p:italic r:id="rId54"/>
      <p:boldItalic r:id="rId55"/>
    </p:embeddedFont>
    <p:embeddedFont>
      <p:font typeface="Verdana" panose="020B060403050404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18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McKay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McKay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McKay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McKay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Kirk</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corey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corey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corey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a:t>
            </a:r>
            <a:endParaRPr/>
          </a:p>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a:off x="1524800" y="896808"/>
            <a:ext cx="1081625" cy="1499896"/>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Shape 11"/>
          <p:cNvSpPr/>
          <p:nvPr/>
        </p:nvSpPr>
        <p:spPr>
          <a:xfrm rot="10800000">
            <a:off x="6537563" y="4457271"/>
            <a:ext cx="1081625" cy="1499896"/>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Shape 12"/>
          <p:cNvCxnSpPr/>
          <p:nvPr/>
        </p:nvCxnSpPr>
        <p:spPr>
          <a:xfrm>
            <a:off x="4359602" y="3756618"/>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Shape 13"/>
          <p:cNvSpPr txBox="1">
            <a:spLocks noGrp="1"/>
          </p:cNvSpPr>
          <p:nvPr>
            <p:ph type="ctrTitle"/>
          </p:nvPr>
        </p:nvSpPr>
        <p:spPr>
          <a:xfrm>
            <a:off x="1680302" y="1585234"/>
            <a:ext cx="5783400" cy="1943100"/>
          </a:xfrm>
          <a:prstGeom prst="rect">
            <a:avLst/>
          </a:prstGeom>
        </p:spPr>
        <p:txBody>
          <a:bodyPr spcFirstLastPara="1" wrap="square" lIns="91425" tIns="91425" rIns="91425" bIns="91425" anchor="b" anchorCtr="0"/>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Shape 14"/>
          <p:cNvSpPr txBox="1">
            <a:spLocks noGrp="1"/>
          </p:cNvSpPr>
          <p:nvPr>
            <p:ph type="subTitle" idx="1"/>
          </p:nvPr>
        </p:nvSpPr>
        <p:spPr>
          <a:xfrm>
            <a:off x="1680302" y="4065933"/>
            <a:ext cx="5783400" cy="1212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Shape 53"/>
          <p:cNvSpPr/>
          <p:nvPr/>
        </p:nvSpPr>
        <p:spPr>
          <a:xfrm>
            <a:off x="150" y="6769100"/>
            <a:ext cx="9143700" cy="888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txBox="1">
            <a:spLocks noGrp="1"/>
          </p:cNvSpPr>
          <p:nvPr>
            <p:ph type="title"/>
          </p:nvPr>
        </p:nvSpPr>
        <p:spPr>
          <a:xfrm>
            <a:off x="387900" y="1536600"/>
            <a:ext cx="8368200" cy="2051100"/>
          </a:xfrm>
          <a:prstGeom prst="rect">
            <a:avLst/>
          </a:prstGeom>
        </p:spPr>
        <p:txBody>
          <a:bodyPr spcFirstLastPara="1" wrap="square" lIns="91425" tIns="91425" rIns="91425" bIns="91425" anchor="ctr" anchorCtr="0"/>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endParaRPr/>
          </a:p>
        </p:txBody>
      </p:sp>
      <p:sp>
        <p:nvSpPr>
          <p:cNvPr id="55" name="Shape 55"/>
          <p:cNvSpPr txBox="1">
            <a:spLocks noGrp="1"/>
          </p:cNvSpPr>
          <p:nvPr>
            <p:ph type="body" idx="1"/>
          </p:nvPr>
        </p:nvSpPr>
        <p:spPr>
          <a:xfrm>
            <a:off x="387900" y="3892600"/>
            <a:ext cx="8368200" cy="14289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Shape 5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Shape 17"/>
          <p:cNvCxnSpPr/>
          <p:nvPr/>
        </p:nvCxnSpPr>
        <p:spPr>
          <a:xfrm>
            <a:off x="4359602" y="3756618"/>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Shape 18"/>
          <p:cNvSpPr txBox="1">
            <a:spLocks noGrp="1"/>
          </p:cNvSpPr>
          <p:nvPr>
            <p:ph type="title"/>
          </p:nvPr>
        </p:nvSpPr>
        <p:spPr>
          <a:xfrm>
            <a:off x="480750" y="2353267"/>
            <a:ext cx="8222100" cy="12099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Shape 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Shape 21"/>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Shape 2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Shape 2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Shape 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Shape 26"/>
          <p:cNvCxnSpPr/>
          <p:nvPr/>
        </p:nvCxnSpPr>
        <p:spPr>
          <a:xfrm>
            <a:off x="492563" y="1680378"/>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Shape 27"/>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Shape 28"/>
          <p:cNvSpPr txBox="1">
            <a:spLocks noGrp="1"/>
          </p:cNvSpPr>
          <p:nvPr>
            <p:ph type="body" idx="1"/>
          </p:nvPr>
        </p:nvSpPr>
        <p:spPr>
          <a:xfrm>
            <a:off x="387900" y="1986433"/>
            <a:ext cx="3999900" cy="410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body" idx="2"/>
          </p:nvPr>
        </p:nvSpPr>
        <p:spPr>
          <a:xfrm>
            <a:off x="4756200" y="1986433"/>
            <a:ext cx="3999900" cy="410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Shape 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Shape 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Shape 35"/>
          <p:cNvCxnSpPr/>
          <p:nvPr/>
        </p:nvCxnSpPr>
        <p:spPr>
          <a:xfrm>
            <a:off x="489218" y="1883036"/>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Shape 36"/>
          <p:cNvSpPr txBox="1">
            <a:spLocks noGrp="1"/>
          </p:cNvSpPr>
          <p:nvPr>
            <p:ph type="title"/>
          </p:nvPr>
        </p:nvSpPr>
        <p:spPr>
          <a:xfrm>
            <a:off x="3879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Shape 37"/>
          <p:cNvSpPr txBox="1">
            <a:spLocks noGrp="1"/>
          </p:cNvSpPr>
          <p:nvPr>
            <p:ph type="body" idx="1"/>
          </p:nvPr>
        </p:nvSpPr>
        <p:spPr>
          <a:xfrm>
            <a:off x="387900" y="2125367"/>
            <a:ext cx="2808000" cy="3574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Shape 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701800"/>
            <a:ext cx="56187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Shape 4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Shape 43"/>
          <p:cNvSpPr/>
          <p:nvPr/>
        </p:nvSpPr>
        <p:spPr>
          <a:xfrm>
            <a:off x="4572000" y="-100"/>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4" name="Shape 44"/>
          <p:cNvCxnSpPr/>
          <p:nvPr/>
        </p:nvCxnSpPr>
        <p:spPr>
          <a:xfrm>
            <a:off x="5029675" y="5994004"/>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Shape 45"/>
          <p:cNvSpPr txBox="1">
            <a:spLocks noGrp="1"/>
          </p:cNvSpPr>
          <p:nvPr>
            <p:ph type="title"/>
          </p:nvPr>
        </p:nvSpPr>
        <p:spPr>
          <a:xfrm>
            <a:off x="265500" y="1612100"/>
            <a:ext cx="4045200" cy="2008500"/>
          </a:xfrm>
          <a:prstGeom prst="rect">
            <a:avLst/>
          </a:prstGeom>
        </p:spPr>
        <p:txBody>
          <a:bodyPr spcFirstLastPara="1" wrap="square" lIns="91425" tIns="91425" rIns="91425" bIns="91425" anchor="b"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Shape 46"/>
          <p:cNvSpPr txBox="1">
            <a:spLocks noGrp="1"/>
          </p:cNvSpPr>
          <p:nvPr>
            <p:ph type="subTitle" idx="1"/>
          </p:nvPr>
        </p:nvSpPr>
        <p:spPr>
          <a:xfrm>
            <a:off x="265500" y="3692001"/>
            <a:ext cx="4045200" cy="17940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Shape 47"/>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Shape 4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5644967"/>
            <a:ext cx="5998800" cy="7983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610700"/>
            <a:ext cx="8368200" cy="914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986432"/>
            <a:ext cx="8368200" cy="410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7zpxX2EM5dI"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damfailures.org/case-study/teton-dam-idaho-1976/" TargetMode="External"/><Relationship Id="rId7" Type="http://schemas.openxmlformats.org/officeDocument/2006/relationships/hyperlink" Target="https://www.usbr.gov/pn/snakeriver/dams/uppersnake/teton/geomorphology-full.pdf"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onlinelibrary.wiley.com/doi/abs/10.1111/j.1365-2451.1992.tb00347.x" TargetMode="External"/><Relationship Id="rId5" Type="http://schemas.openxmlformats.org/officeDocument/2006/relationships/hyperlink" Target="https://en.wikipedia.org/wiki/Teton_Dam" TargetMode="External"/><Relationship Id="rId4" Type="http://schemas.openxmlformats.org/officeDocument/2006/relationships/hyperlink" Target="https://www.usbr.gov/pn/snakeriver/dams/uppersnake/teton/projhistory.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nailhollow.cobabe.net/2016/06/remembering-teton-dam-disaster.html"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i.pinimg.com/originals/4a/02/d0/4a02d080143797b93fc5f58b3deadbf8.jpg" TargetMode="External"/><Relationship Id="rId5" Type="http://schemas.openxmlformats.org/officeDocument/2006/relationships/hyperlink" Target="http://damfailures.org/case-study/teton-dam-idaho-1976/" TargetMode="External"/><Relationship Id="rId4" Type="http://schemas.openxmlformats.org/officeDocument/2006/relationships/hyperlink" Target="https://www.flickr.com/photos/waterarchives/590172509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b6NAjrIjf3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680302" y="1585234"/>
            <a:ext cx="5783400" cy="1943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Teton Dam</a:t>
            </a:r>
            <a:endParaRPr/>
          </a:p>
        </p:txBody>
      </p:sp>
      <p:sp>
        <p:nvSpPr>
          <p:cNvPr id="64" name="Shape 64"/>
          <p:cNvSpPr txBox="1">
            <a:spLocks noGrp="1"/>
          </p:cNvSpPr>
          <p:nvPr>
            <p:ph type="subTitle" idx="1"/>
          </p:nvPr>
        </p:nvSpPr>
        <p:spPr>
          <a:xfrm>
            <a:off x="1316250" y="4037325"/>
            <a:ext cx="6433500" cy="121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McKay Harper, Corey Krewson, Kirk Kauer</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Construction site</a:t>
            </a:r>
            <a:endParaRPr/>
          </a:p>
        </p:txBody>
      </p:sp>
      <p:sp>
        <p:nvSpPr>
          <p:cNvPr id="149" name="Shape 149"/>
          <p:cNvSpPr txBox="1">
            <a:spLocks noGrp="1"/>
          </p:cNvSpPr>
          <p:nvPr>
            <p:ph type="body" idx="1"/>
          </p:nvPr>
        </p:nvSpPr>
        <p:spPr>
          <a:xfrm>
            <a:off x="387900" y="1614425"/>
            <a:ext cx="2883600" cy="3259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600"/>
          </a:p>
          <a:p>
            <a:pPr marL="0" lvl="0" indent="0" rtl="0">
              <a:spcBef>
                <a:spcPts val="1600"/>
              </a:spcBef>
              <a:spcAft>
                <a:spcPts val="0"/>
              </a:spcAft>
              <a:buNone/>
            </a:pPr>
            <a:endParaRPr sz="1600"/>
          </a:p>
          <a:p>
            <a:pPr marL="0" lvl="0" indent="0">
              <a:spcBef>
                <a:spcPts val="1600"/>
              </a:spcBef>
              <a:spcAft>
                <a:spcPts val="0"/>
              </a:spcAft>
              <a:buNone/>
            </a:pPr>
            <a:r>
              <a:rPr lang="en" sz="1600"/>
              <a:t>Basalt and rhyolite foundation (highly permeable)</a:t>
            </a:r>
            <a:endParaRPr sz="1600"/>
          </a:p>
          <a:p>
            <a:pPr marL="0" lvl="0" indent="0" rtl="0">
              <a:spcBef>
                <a:spcPts val="1600"/>
              </a:spcBef>
              <a:spcAft>
                <a:spcPts val="0"/>
              </a:spcAft>
              <a:buNone/>
            </a:pPr>
            <a:endParaRPr sz="1600"/>
          </a:p>
          <a:p>
            <a:pPr marL="0" lvl="0" indent="0" rtl="0">
              <a:spcBef>
                <a:spcPts val="1600"/>
              </a:spcBef>
              <a:spcAft>
                <a:spcPts val="0"/>
              </a:spcAft>
              <a:buNone/>
            </a:pPr>
            <a:r>
              <a:rPr lang="en" sz="1600"/>
              <a:t>Many fissures in foundation</a:t>
            </a:r>
            <a:endParaRPr sz="1600"/>
          </a:p>
          <a:p>
            <a:pPr marL="0" lvl="0" indent="0">
              <a:spcBef>
                <a:spcPts val="1600"/>
              </a:spcBef>
              <a:spcAft>
                <a:spcPts val="1600"/>
              </a:spcAft>
              <a:buNone/>
            </a:pPr>
            <a:endParaRPr sz="1600"/>
          </a:p>
        </p:txBody>
      </p:sp>
      <p:pic>
        <p:nvPicPr>
          <p:cNvPr id="150" name="Shape 150"/>
          <p:cNvPicPr preferRelativeResize="0"/>
          <p:nvPr/>
        </p:nvPicPr>
        <p:blipFill>
          <a:blip r:embed="rId3">
            <a:alphaModFix/>
          </a:blip>
          <a:stretch>
            <a:fillRect/>
          </a:stretch>
        </p:blipFill>
        <p:spPr>
          <a:xfrm>
            <a:off x="3347600" y="1715950"/>
            <a:ext cx="5567700" cy="41757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Dam Design</a:t>
            </a:r>
            <a:endParaRPr/>
          </a:p>
        </p:txBody>
      </p:sp>
      <p:sp>
        <p:nvSpPr>
          <p:cNvPr id="156" name="Shape 156"/>
          <p:cNvSpPr txBox="1">
            <a:spLocks noGrp="1"/>
          </p:cNvSpPr>
          <p:nvPr>
            <p:ph type="body" idx="1"/>
          </p:nvPr>
        </p:nvSpPr>
        <p:spPr>
          <a:xfrm>
            <a:off x="387900" y="1986425"/>
            <a:ext cx="8158500" cy="410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600"/>
              <a:t>Planned to grout fissures</a:t>
            </a:r>
            <a:endParaRPr sz="1600"/>
          </a:p>
          <a:p>
            <a:pPr marL="0" lvl="0" indent="0">
              <a:spcBef>
                <a:spcPts val="1600"/>
              </a:spcBef>
              <a:spcAft>
                <a:spcPts val="0"/>
              </a:spcAft>
              <a:buNone/>
            </a:pPr>
            <a:endParaRPr sz="1600"/>
          </a:p>
          <a:p>
            <a:pPr marL="0" lvl="0" indent="0">
              <a:spcBef>
                <a:spcPts val="1600"/>
              </a:spcBef>
              <a:spcAft>
                <a:spcPts val="0"/>
              </a:spcAft>
              <a:buNone/>
            </a:pPr>
            <a:endParaRPr sz="1600"/>
          </a:p>
          <a:p>
            <a:pPr marL="0" lvl="0" indent="0">
              <a:spcBef>
                <a:spcPts val="1600"/>
              </a:spcBef>
              <a:spcAft>
                <a:spcPts val="0"/>
              </a:spcAft>
              <a:buNone/>
            </a:pPr>
            <a:endParaRPr sz="1600"/>
          </a:p>
          <a:p>
            <a:pPr marL="0" lvl="0" indent="0">
              <a:spcBef>
                <a:spcPts val="1600"/>
              </a:spcBef>
              <a:spcAft>
                <a:spcPts val="0"/>
              </a:spcAft>
              <a:buNone/>
            </a:pPr>
            <a:endParaRPr sz="1600"/>
          </a:p>
          <a:p>
            <a:pPr marL="0" lvl="0" indent="0" rtl="0">
              <a:spcBef>
                <a:spcPts val="1600"/>
              </a:spcBef>
              <a:spcAft>
                <a:spcPts val="0"/>
              </a:spcAft>
              <a:buNone/>
            </a:pPr>
            <a:endParaRPr sz="1600"/>
          </a:p>
          <a:p>
            <a:pPr marL="3657600" lvl="0" indent="457200">
              <a:spcBef>
                <a:spcPts val="1600"/>
              </a:spcBef>
              <a:spcAft>
                <a:spcPts val="0"/>
              </a:spcAft>
              <a:buNone/>
            </a:pPr>
            <a:r>
              <a:rPr lang="en" sz="1600"/>
              <a:t>Underestimated amount of grout needed.</a:t>
            </a:r>
            <a:endParaRPr sz="1600"/>
          </a:p>
          <a:p>
            <a:pPr marL="0" lvl="0" indent="0" rtl="0">
              <a:spcBef>
                <a:spcPts val="1600"/>
              </a:spcBef>
              <a:spcAft>
                <a:spcPts val="1600"/>
              </a:spcAft>
              <a:buNone/>
            </a:pPr>
            <a:endParaRPr sz="1600"/>
          </a:p>
        </p:txBody>
      </p:sp>
      <p:pic>
        <p:nvPicPr>
          <p:cNvPr id="157" name="Shape 157"/>
          <p:cNvPicPr preferRelativeResize="0"/>
          <p:nvPr/>
        </p:nvPicPr>
        <p:blipFill>
          <a:blip r:embed="rId3">
            <a:alphaModFix/>
          </a:blip>
          <a:stretch>
            <a:fillRect/>
          </a:stretch>
        </p:blipFill>
        <p:spPr>
          <a:xfrm>
            <a:off x="3548239" y="552500"/>
            <a:ext cx="5452235" cy="3501250"/>
          </a:xfrm>
          <a:prstGeom prst="rect">
            <a:avLst/>
          </a:prstGeom>
          <a:noFill/>
          <a:ln>
            <a:noFill/>
          </a:ln>
        </p:spPr>
      </p:pic>
      <p:pic>
        <p:nvPicPr>
          <p:cNvPr id="158" name="Shape 158"/>
          <p:cNvPicPr preferRelativeResize="0"/>
          <p:nvPr/>
        </p:nvPicPr>
        <p:blipFill>
          <a:blip r:embed="rId4">
            <a:alphaModFix/>
          </a:blip>
          <a:stretch>
            <a:fillRect/>
          </a:stretch>
        </p:blipFill>
        <p:spPr>
          <a:xfrm>
            <a:off x="438775" y="2903525"/>
            <a:ext cx="3597474" cy="36821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Dam Design</a:t>
            </a:r>
            <a:endParaRPr/>
          </a:p>
        </p:txBody>
      </p:sp>
      <p:sp>
        <p:nvSpPr>
          <p:cNvPr id="164" name="Shape 16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Height: 305 ft</a:t>
            </a:r>
            <a:endParaRPr/>
          </a:p>
        </p:txBody>
      </p:sp>
      <p:pic>
        <p:nvPicPr>
          <p:cNvPr id="165" name="Shape 165"/>
          <p:cNvPicPr preferRelativeResize="0"/>
          <p:nvPr/>
        </p:nvPicPr>
        <p:blipFill rotWithShape="1">
          <a:blip r:embed="rId3">
            <a:alphaModFix/>
          </a:blip>
          <a:srcRect l="-92423" t="32440" r="-92395" b="32440"/>
          <a:stretch/>
        </p:blipFill>
        <p:spPr>
          <a:xfrm>
            <a:off x="0" y="2231250"/>
            <a:ext cx="9144000" cy="428181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Failure</a:t>
            </a:r>
            <a:endParaRPr/>
          </a:p>
        </p:txBody>
      </p:sp>
      <p:sp>
        <p:nvSpPr>
          <p:cNvPr id="171" name="Shape 171"/>
          <p:cNvSpPr txBox="1">
            <a:spLocks noGrp="1"/>
          </p:cNvSpPr>
          <p:nvPr>
            <p:ph type="body" idx="1"/>
          </p:nvPr>
        </p:nvSpPr>
        <p:spPr>
          <a:xfrm>
            <a:off x="387900" y="1986433"/>
            <a:ext cx="3975900" cy="410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Failed on June 5, 1976</a:t>
            </a:r>
            <a:endParaRPr/>
          </a:p>
          <a:p>
            <a:pPr marL="0" lvl="0" indent="0">
              <a:spcBef>
                <a:spcPts val="1600"/>
              </a:spcBef>
              <a:spcAft>
                <a:spcPts val="0"/>
              </a:spcAft>
              <a:buNone/>
            </a:pPr>
            <a:r>
              <a:rPr lang="en"/>
              <a:t>Dam reached 96% capacity</a:t>
            </a:r>
            <a:endParaRPr/>
          </a:p>
          <a:p>
            <a:pPr marL="0" lvl="0" indent="0">
              <a:spcBef>
                <a:spcPts val="1600"/>
              </a:spcBef>
              <a:spcAft>
                <a:spcPts val="0"/>
              </a:spcAft>
              <a:buNone/>
            </a:pPr>
            <a:r>
              <a:rPr lang="en"/>
              <a:t>Drained 94 billion gallons in less than 6 hours (⅓ of Utah Lake)</a:t>
            </a:r>
            <a:endParaRPr/>
          </a:p>
          <a:p>
            <a:pPr marL="0" lvl="0" indent="0">
              <a:spcBef>
                <a:spcPts val="1600"/>
              </a:spcBef>
              <a:spcAft>
                <a:spcPts val="0"/>
              </a:spcAft>
              <a:buNone/>
            </a:pPr>
            <a:r>
              <a:rPr lang="en"/>
              <a:t>Rapid Draining caused over 200 landslides in the river canyon</a:t>
            </a:r>
            <a:endParaRPr/>
          </a:p>
          <a:p>
            <a:pPr marL="0" lvl="0" indent="0">
              <a:spcBef>
                <a:spcPts val="1600"/>
              </a:spcBef>
              <a:spcAft>
                <a:spcPts val="0"/>
              </a:spcAft>
              <a:buNone/>
            </a:pPr>
            <a:endParaRPr/>
          </a:p>
          <a:p>
            <a:pPr marL="0" lvl="0" indent="0">
              <a:spcBef>
                <a:spcPts val="1600"/>
              </a:spcBef>
              <a:spcAft>
                <a:spcPts val="0"/>
              </a:spcAft>
              <a:buNone/>
            </a:pPr>
            <a:endParaRPr sz="1000"/>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0"/>
              </a:spcAft>
              <a:buNone/>
            </a:pPr>
            <a:endParaRPr/>
          </a:p>
          <a:p>
            <a:pPr marL="0" lvl="0" indent="0">
              <a:spcBef>
                <a:spcPts val="1600"/>
              </a:spcBef>
              <a:spcAft>
                <a:spcPts val="1600"/>
              </a:spcAft>
              <a:buNone/>
            </a:pPr>
            <a:endParaRPr/>
          </a:p>
        </p:txBody>
      </p:sp>
      <p:sp>
        <p:nvSpPr>
          <p:cNvPr id="172" name="Shape 172"/>
          <p:cNvSpPr txBox="1"/>
          <p:nvPr/>
        </p:nvSpPr>
        <p:spPr>
          <a:xfrm>
            <a:off x="5112500" y="5455875"/>
            <a:ext cx="2270100" cy="400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rPr>
              <a:t>Failed at 5309 ft</a:t>
            </a:r>
            <a:endParaRPr>
              <a:solidFill>
                <a:srgbClr val="FFFFFF"/>
              </a:solidFill>
            </a:endParaRPr>
          </a:p>
        </p:txBody>
      </p:sp>
      <p:pic>
        <p:nvPicPr>
          <p:cNvPr id="173" name="Shape 173"/>
          <p:cNvPicPr preferRelativeResize="0"/>
          <p:nvPr/>
        </p:nvPicPr>
        <p:blipFill>
          <a:blip r:embed="rId3">
            <a:alphaModFix/>
          </a:blip>
          <a:stretch>
            <a:fillRect/>
          </a:stretch>
        </p:blipFill>
        <p:spPr>
          <a:xfrm>
            <a:off x="4544825" y="610700"/>
            <a:ext cx="3925150" cy="5299776"/>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179" name="Shape 179"/>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80" name="Shape 180"/>
          <p:cNvPicPr preferRelativeResize="0"/>
          <p:nvPr/>
        </p:nvPicPr>
        <p:blipFill>
          <a:blip r:embed="rId3">
            <a:alphaModFix/>
          </a:blip>
          <a:stretch>
            <a:fillRect/>
          </a:stretch>
        </p:blipFill>
        <p:spPr>
          <a:xfrm>
            <a:off x="0" y="0"/>
            <a:ext cx="10433956" cy="6858000"/>
          </a:xfrm>
          <a:prstGeom prst="rect">
            <a:avLst/>
          </a:prstGeom>
          <a:noFill/>
          <a:ln>
            <a:noFill/>
          </a:ln>
        </p:spPr>
      </p:pic>
      <p:cxnSp>
        <p:nvCxnSpPr>
          <p:cNvPr id="181" name="Shape 181"/>
          <p:cNvCxnSpPr/>
          <p:nvPr/>
        </p:nvCxnSpPr>
        <p:spPr>
          <a:xfrm rot="10800000">
            <a:off x="3729475" y="1602350"/>
            <a:ext cx="4072800" cy="1125600"/>
          </a:xfrm>
          <a:prstGeom prst="straightConnector1">
            <a:avLst/>
          </a:prstGeom>
          <a:noFill/>
          <a:ln w="38100" cap="flat" cmpd="sng">
            <a:solidFill>
              <a:srgbClr val="FF00FF"/>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187" name="Shape 18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188" name="Shape 188"/>
          <p:cNvPicPr preferRelativeResize="0"/>
          <p:nvPr/>
        </p:nvPicPr>
        <p:blipFill>
          <a:blip r:embed="rId3">
            <a:alphaModFix/>
          </a:blip>
          <a:stretch>
            <a:fillRect/>
          </a:stretch>
        </p:blipFill>
        <p:spPr>
          <a:xfrm>
            <a:off x="-2381250" y="210025"/>
            <a:ext cx="9629800" cy="647822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194" name="Shape 19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95" name="Shape 195"/>
          <p:cNvPicPr preferRelativeResize="0"/>
          <p:nvPr/>
        </p:nvPicPr>
        <p:blipFill>
          <a:blip r:embed="rId3">
            <a:alphaModFix/>
          </a:blip>
          <a:stretch>
            <a:fillRect/>
          </a:stretch>
        </p:blipFill>
        <p:spPr>
          <a:xfrm>
            <a:off x="-1685925" y="1029800"/>
            <a:ext cx="8420025" cy="4637799"/>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pic>
        <p:nvPicPr>
          <p:cNvPr id="201" name="Shape 201"/>
          <p:cNvPicPr preferRelativeResize="0"/>
          <p:nvPr/>
        </p:nvPicPr>
        <p:blipFill>
          <a:blip r:embed="rId3">
            <a:alphaModFix/>
          </a:blip>
          <a:stretch>
            <a:fillRect/>
          </a:stretch>
        </p:blipFill>
        <p:spPr>
          <a:xfrm>
            <a:off x="-1400175" y="200533"/>
            <a:ext cx="6353175" cy="737227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07" name="Shape 20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08" name="Shape 208"/>
          <p:cNvPicPr preferRelativeResize="0"/>
          <p:nvPr/>
        </p:nvPicPr>
        <p:blipFill>
          <a:blip r:embed="rId3">
            <a:alphaModFix/>
          </a:blip>
          <a:stretch>
            <a:fillRect/>
          </a:stretch>
        </p:blipFill>
        <p:spPr>
          <a:xfrm>
            <a:off x="387900" y="419175"/>
            <a:ext cx="9953701" cy="6610274"/>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214" name="Shape 21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215" name="Shape 215"/>
          <p:cNvPicPr preferRelativeResize="0"/>
          <p:nvPr/>
        </p:nvPicPr>
        <p:blipFill>
          <a:blip r:embed="rId3">
            <a:alphaModFix/>
          </a:blip>
          <a:stretch>
            <a:fillRect/>
          </a:stretch>
        </p:blipFill>
        <p:spPr>
          <a:xfrm>
            <a:off x="-514324" y="332425"/>
            <a:ext cx="10821626" cy="61064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1680302" y="1585234"/>
            <a:ext cx="5783400" cy="1943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Created using Google Slides. Use URL below to access.</a:t>
            </a:r>
            <a:endParaRPr/>
          </a:p>
        </p:txBody>
      </p:sp>
      <p:sp>
        <p:nvSpPr>
          <p:cNvPr id="70" name="Shape 70"/>
          <p:cNvSpPr txBox="1">
            <a:spLocks noGrp="1"/>
          </p:cNvSpPr>
          <p:nvPr>
            <p:ph type="subTitle" idx="1"/>
          </p:nvPr>
        </p:nvSpPr>
        <p:spPr>
          <a:xfrm>
            <a:off x="1680302" y="4065933"/>
            <a:ext cx="5783400" cy="121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000"/>
              <a:t>https://docs.google.com/presentation/d/1JJoCwi3i1ukVto-a6lYIbBWyDFJBx36UmybFP9C499w/edit?usp=sharing</a:t>
            </a:r>
            <a:endParaRPr sz="2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21" name="Shape 22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22" name="Shape 222"/>
          <p:cNvPicPr preferRelativeResize="0"/>
          <p:nvPr/>
        </p:nvPicPr>
        <p:blipFill>
          <a:blip r:embed="rId3">
            <a:alphaModFix/>
          </a:blip>
          <a:stretch>
            <a:fillRect/>
          </a:stretch>
        </p:blipFill>
        <p:spPr>
          <a:xfrm>
            <a:off x="282976" y="713700"/>
            <a:ext cx="8368200" cy="5532298"/>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228" name="Shape 228"/>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229" name="Shape 229"/>
          <p:cNvPicPr preferRelativeResize="0"/>
          <p:nvPr/>
        </p:nvPicPr>
        <p:blipFill>
          <a:blip r:embed="rId3">
            <a:alphaModFix/>
          </a:blip>
          <a:stretch>
            <a:fillRect/>
          </a:stretch>
        </p:blipFill>
        <p:spPr>
          <a:xfrm>
            <a:off x="0" y="479425"/>
            <a:ext cx="9757050" cy="56834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Aftermath</a:t>
            </a:r>
            <a:endParaRPr/>
          </a:p>
        </p:txBody>
      </p:sp>
      <p:sp>
        <p:nvSpPr>
          <p:cNvPr id="235" name="Shape 235"/>
          <p:cNvSpPr txBox="1">
            <a:spLocks noGrp="1"/>
          </p:cNvSpPr>
          <p:nvPr>
            <p:ph type="body" idx="1"/>
          </p:nvPr>
        </p:nvSpPr>
        <p:spPr>
          <a:xfrm>
            <a:off x="387900" y="1986425"/>
            <a:ext cx="3016800" cy="410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Death toll: 11 people, 13,000 Cattle</a:t>
            </a:r>
            <a:endParaRPr/>
          </a:p>
          <a:p>
            <a:pPr marL="0" lvl="0" indent="0">
              <a:spcBef>
                <a:spcPts val="1600"/>
              </a:spcBef>
              <a:spcAft>
                <a:spcPts val="0"/>
              </a:spcAft>
              <a:buNone/>
            </a:pPr>
            <a:r>
              <a:rPr lang="en"/>
              <a:t>Estimated $2 billion in damage in 1976 ($6.6 billion in 2017)</a:t>
            </a:r>
            <a:endParaRPr/>
          </a:p>
          <a:p>
            <a:pPr marL="0" lvl="0" indent="0">
              <a:spcBef>
                <a:spcPts val="1600"/>
              </a:spcBef>
              <a:spcAft>
                <a:spcPts val="1600"/>
              </a:spcAft>
              <a:buNone/>
            </a:pPr>
            <a:r>
              <a:rPr lang="en"/>
              <a:t>Ended in American Falls reservoir (90 miles)</a:t>
            </a:r>
            <a:endParaRPr/>
          </a:p>
        </p:txBody>
      </p:sp>
      <p:grpSp>
        <p:nvGrpSpPr>
          <p:cNvPr id="236" name="Shape 236"/>
          <p:cNvGrpSpPr/>
          <p:nvPr/>
        </p:nvGrpSpPr>
        <p:grpSpPr>
          <a:xfrm>
            <a:off x="3889775" y="1986417"/>
            <a:ext cx="4938149" cy="3696699"/>
            <a:chOff x="4309475" y="1222067"/>
            <a:chExt cx="4938149" cy="3696699"/>
          </a:xfrm>
        </p:grpSpPr>
        <p:pic>
          <p:nvPicPr>
            <p:cNvPr id="237" name="Shape 237"/>
            <p:cNvPicPr preferRelativeResize="0"/>
            <p:nvPr/>
          </p:nvPicPr>
          <p:blipFill>
            <a:blip r:embed="rId3">
              <a:alphaModFix/>
            </a:blip>
            <a:stretch>
              <a:fillRect/>
            </a:stretch>
          </p:blipFill>
          <p:spPr>
            <a:xfrm>
              <a:off x="4309475" y="1222067"/>
              <a:ext cx="4938149" cy="3696699"/>
            </a:xfrm>
            <a:prstGeom prst="rect">
              <a:avLst/>
            </a:prstGeom>
            <a:noFill/>
            <a:ln>
              <a:noFill/>
            </a:ln>
          </p:spPr>
        </p:pic>
        <p:cxnSp>
          <p:nvCxnSpPr>
            <p:cNvPr id="238" name="Shape 238"/>
            <p:cNvCxnSpPr/>
            <p:nvPr/>
          </p:nvCxnSpPr>
          <p:spPr>
            <a:xfrm>
              <a:off x="5408175" y="2479950"/>
              <a:ext cx="1325700" cy="1173300"/>
            </a:xfrm>
            <a:prstGeom prst="straightConnector1">
              <a:avLst/>
            </a:prstGeom>
            <a:noFill/>
            <a:ln w="38100" cap="flat" cmpd="sng">
              <a:solidFill>
                <a:schemeClr val="dk2"/>
              </a:solidFill>
              <a:prstDash val="solid"/>
              <a:round/>
              <a:headEnd type="none" w="med" len="med"/>
              <a:tailEnd type="triangle" w="med" len="med"/>
            </a:ln>
          </p:spPr>
        </p:cxnSp>
        <p:sp>
          <p:nvSpPr>
            <p:cNvPr id="239" name="Shape 239"/>
            <p:cNvSpPr txBox="1"/>
            <p:nvPr/>
          </p:nvSpPr>
          <p:spPr>
            <a:xfrm>
              <a:off x="4568825" y="2079450"/>
              <a:ext cx="2565900" cy="40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American Falls Reservoir</a:t>
              </a:r>
              <a:endParaRPr b="1"/>
            </a:p>
          </p:txBody>
        </p:sp>
      </p:grpSp>
      <p:pic>
        <p:nvPicPr>
          <p:cNvPr id="240" name="Shape 240"/>
          <p:cNvPicPr preferRelativeResize="0"/>
          <p:nvPr/>
        </p:nvPicPr>
        <p:blipFill>
          <a:blip r:embed="rId4">
            <a:alphaModFix/>
          </a:blip>
          <a:stretch>
            <a:fillRect/>
          </a:stretch>
        </p:blipFill>
        <p:spPr>
          <a:xfrm>
            <a:off x="3061775" y="1667300"/>
            <a:ext cx="5828050" cy="436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46" name="Shape 246"/>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47" name="Shape 247"/>
          <p:cNvPicPr preferRelativeResize="0"/>
          <p:nvPr/>
        </p:nvPicPr>
        <p:blipFill>
          <a:blip r:embed="rId3">
            <a:alphaModFix/>
          </a:blip>
          <a:stretch>
            <a:fillRect/>
          </a:stretch>
        </p:blipFill>
        <p:spPr>
          <a:xfrm>
            <a:off x="454675" y="455450"/>
            <a:ext cx="7929450" cy="59471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53" name="Shape 25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54" name="Shape 254"/>
          <p:cNvPicPr preferRelativeResize="0"/>
          <p:nvPr/>
        </p:nvPicPr>
        <p:blipFill>
          <a:blip r:embed="rId3">
            <a:alphaModFix/>
          </a:blip>
          <a:stretch>
            <a:fillRect/>
          </a:stretch>
        </p:blipFill>
        <p:spPr>
          <a:xfrm>
            <a:off x="124000" y="352723"/>
            <a:ext cx="9144000" cy="615255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60" name="Shape 26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61" name="Shape 261"/>
          <p:cNvPicPr preferRelativeResize="0"/>
          <p:nvPr/>
        </p:nvPicPr>
        <p:blipFill>
          <a:blip r:embed="rId3">
            <a:alphaModFix/>
          </a:blip>
          <a:stretch>
            <a:fillRect/>
          </a:stretch>
        </p:blipFill>
        <p:spPr>
          <a:xfrm>
            <a:off x="66750" y="358522"/>
            <a:ext cx="9144000" cy="614095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67" name="Shape 26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68" name="Shape 268"/>
          <p:cNvPicPr preferRelativeResize="0"/>
          <p:nvPr/>
        </p:nvPicPr>
        <p:blipFill>
          <a:blip r:embed="rId3">
            <a:alphaModFix/>
          </a:blip>
          <a:stretch>
            <a:fillRect/>
          </a:stretch>
        </p:blipFill>
        <p:spPr>
          <a:xfrm>
            <a:off x="57250" y="429023"/>
            <a:ext cx="9144000" cy="615255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Post Analysis</a:t>
            </a:r>
            <a:endParaRPr/>
          </a:p>
        </p:txBody>
      </p:sp>
      <p:sp>
        <p:nvSpPr>
          <p:cNvPr id="274" name="Shape 274"/>
          <p:cNvSpPr txBox="1">
            <a:spLocks noGrp="1"/>
          </p:cNvSpPr>
          <p:nvPr>
            <p:ph type="body" idx="1"/>
          </p:nvPr>
        </p:nvSpPr>
        <p:spPr>
          <a:xfrm>
            <a:off x="387900" y="1986425"/>
            <a:ext cx="12051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Post analysis found that the clay core had a very </a:t>
            </a:r>
            <a:r>
              <a:rPr lang="en" b="1"/>
              <a:t>low plasticity</a:t>
            </a:r>
            <a:r>
              <a:rPr lang="en"/>
              <a:t>.</a:t>
            </a:r>
            <a:endParaRPr/>
          </a:p>
        </p:txBody>
      </p:sp>
      <p:pic>
        <p:nvPicPr>
          <p:cNvPr id="275" name="Shape 275"/>
          <p:cNvPicPr preferRelativeResize="0"/>
          <p:nvPr/>
        </p:nvPicPr>
        <p:blipFill>
          <a:blip r:embed="rId3">
            <a:alphaModFix/>
          </a:blip>
          <a:stretch>
            <a:fillRect/>
          </a:stretch>
        </p:blipFill>
        <p:spPr>
          <a:xfrm>
            <a:off x="2562625" y="1573562"/>
            <a:ext cx="6479649" cy="4835524"/>
          </a:xfrm>
          <a:prstGeom prst="rect">
            <a:avLst/>
          </a:prstGeom>
          <a:noFill/>
          <a:ln>
            <a:noFill/>
          </a:ln>
        </p:spPr>
      </p:pic>
      <p:pic>
        <p:nvPicPr>
          <p:cNvPr id="276" name="Shape 276"/>
          <p:cNvPicPr preferRelativeResize="0"/>
          <p:nvPr/>
        </p:nvPicPr>
        <p:blipFill>
          <a:blip r:embed="rId4">
            <a:alphaModFix/>
          </a:blip>
          <a:stretch>
            <a:fillRect/>
          </a:stretch>
        </p:blipFill>
        <p:spPr>
          <a:xfrm>
            <a:off x="2169950" y="2095850"/>
            <a:ext cx="6872325" cy="3995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a:t>
            </a:r>
            <a:endParaRPr/>
          </a:p>
        </p:txBody>
      </p:sp>
      <p:sp>
        <p:nvSpPr>
          <p:cNvPr id="282" name="Shape 282"/>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600" u="sng">
                <a:solidFill>
                  <a:srgbClr val="FFFFFF"/>
                </a:solidFill>
              </a:rPr>
              <a:t>K values (m/s)</a:t>
            </a:r>
            <a:endParaRPr sz="1600" u="sng">
              <a:solidFill>
                <a:srgbClr val="FFFFFF"/>
              </a:solidFill>
            </a:endParaRPr>
          </a:p>
          <a:p>
            <a:pPr marL="0" lvl="0" indent="0" rtl="0">
              <a:lnSpc>
                <a:spcPct val="100000"/>
              </a:lnSpc>
              <a:spcBef>
                <a:spcPts val="0"/>
              </a:spcBef>
              <a:spcAft>
                <a:spcPts val="0"/>
              </a:spcAft>
              <a:buNone/>
            </a:pPr>
            <a:r>
              <a:rPr lang="en" sz="1600">
                <a:solidFill>
                  <a:srgbClr val="FFFFFF"/>
                </a:solidFill>
              </a:rPr>
              <a:t>Loess = 1×10</a:t>
            </a:r>
            <a:r>
              <a:rPr lang="en" sz="1600" baseline="30000">
                <a:solidFill>
                  <a:srgbClr val="FFFFFF"/>
                </a:solidFill>
              </a:rPr>
              <a:t>-9</a:t>
            </a:r>
            <a:r>
              <a:rPr lang="en" sz="1600">
                <a:solidFill>
                  <a:srgbClr val="FFFFFF"/>
                </a:solidFill>
              </a:rPr>
              <a:t> to 2×10</a:t>
            </a:r>
            <a:r>
              <a:rPr lang="en" sz="1600" baseline="30000">
                <a:solidFill>
                  <a:srgbClr val="FFFFFF"/>
                </a:solidFill>
              </a:rPr>
              <a:t>-5  </a:t>
            </a:r>
            <a:r>
              <a:rPr lang="en" sz="1600">
                <a:solidFill>
                  <a:srgbClr val="FFFFFF"/>
                </a:solidFill>
              </a:rPr>
              <a:t>we could vary the value a bit because the article said the loess wasn't what it should have been</a:t>
            </a:r>
            <a:endParaRPr sz="1600">
              <a:solidFill>
                <a:srgbClr val="FFFFFF"/>
              </a:solidFill>
            </a:endParaRPr>
          </a:p>
          <a:p>
            <a:pPr marL="0" lvl="0" indent="0" rtl="0">
              <a:lnSpc>
                <a:spcPct val="100000"/>
              </a:lnSpc>
              <a:spcBef>
                <a:spcPts val="0"/>
              </a:spcBef>
              <a:spcAft>
                <a:spcPts val="0"/>
              </a:spcAft>
              <a:buNone/>
            </a:pP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Gravel = 3×10-4 to 3×10-2</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Coarse sand = 9×10-7 to 6×10-3</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Medium sand = 9×10-7 to 5×10-4</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Fine sand = 2×10-7 to 2×10-4</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Varied values between a strong core and weak core</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Used Seep2D for seepage analysis</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r>
              <a:rPr lang="en" sz="1600">
                <a:solidFill>
                  <a:srgbClr val="FFFFFF"/>
                </a:solidFill>
                <a:latin typeface="Verdana"/>
                <a:ea typeface="Verdana"/>
                <a:cs typeface="Verdana"/>
                <a:sym typeface="Verdana"/>
              </a:rPr>
              <a:t>Used UTEXASED for slope analysis</a:t>
            </a:r>
            <a:endParaRPr sz="16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8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5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8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8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8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800">
              <a:solidFill>
                <a:srgbClr val="FFFFFF"/>
              </a:solidFill>
              <a:latin typeface="Verdana"/>
              <a:ea typeface="Verdana"/>
              <a:cs typeface="Verdana"/>
              <a:sym typeface="Verdana"/>
            </a:endParaRPr>
          </a:p>
          <a:p>
            <a:pPr marL="0" lvl="0" indent="0" rtl="0">
              <a:lnSpc>
                <a:spcPct val="100000"/>
              </a:lnSpc>
              <a:spcBef>
                <a:spcPts val="0"/>
              </a:spcBef>
              <a:spcAft>
                <a:spcPts val="0"/>
              </a:spcAft>
              <a:buNone/>
            </a:pPr>
            <a:endParaRPr sz="1100">
              <a:solidFill>
                <a:srgbClr val="FFFFFF"/>
              </a:solidFill>
            </a:endParaRPr>
          </a:p>
          <a:p>
            <a:pPr marL="0" lvl="0" indent="0" rtl="0">
              <a:lnSpc>
                <a:spcPct val="100000"/>
              </a:lnSpc>
              <a:spcBef>
                <a:spcPts val="0"/>
              </a:spcBef>
              <a:spcAft>
                <a:spcPts val="0"/>
              </a:spcAft>
              <a:buNone/>
            </a:pPr>
            <a:endParaRPr sz="1100" baseline="30000">
              <a:solidFill>
                <a:srgbClr val="FFFFFF"/>
              </a:solidFill>
            </a:endParaRPr>
          </a:p>
          <a:p>
            <a:pPr marL="0" lvl="0" indent="0" rtl="0">
              <a:lnSpc>
                <a:spcPct val="100000"/>
              </a:lnSpc>
              <a:spcBef>
                <a:spcPts val="0"/>
              </a:spcBef>
              <a:spcAft>
                <a:spcPts val="0"/>
              </a:spcAft>
              <a:buNone/>
            </a:pPr>
            <a:endParaRPr sz="1100" baseline="30000">
              <a:solidFill>
                <a:srgbClr val="666666"/>
              </a:solidFill>
            </a:endParaRPr>
          </a:p>
          <a:p>
            <a:pPr marL="0" lvl="0" indent="0" rtl="0">
              <a:lnSpc>
                <a:spcPct val="100000"/>
              </a:lnSpc>
              <a:spcBef>
                <a:spcPts val="0"/>
              </a:spcBef>
              <a:spcAft>
                <a:spcPts val="0"/>
              </a:spcAft>
              <a:buNone/>
            </a:pPr>
            <a:endParaRPr sz="1400">
              <a:solidFill>
                <a:srgbClr val="000000"/>
              </a:solidFill>
              <a:latin typeface="Arial"/>
              <a:ea typeface="Arial"/>
              <a:cs typeface="Arial"/>
              <a:sym typeface="Arial"/>
            </a:endParaRPr>
          </a:p>
          <a:p>
            <a:pPr marL="0" lvl="0" indent="0">
              <a:spcBef>
                <a:spcPts val="0"/>
              </a:spcBef>
              <a:spcAft>
                <a:spcPts val="1600"/>
              </a:spcAft>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Seep2D</a:t>
            </a:r>
            <a:endParaRPr/>
          </a:p>
        </p:txBody>
      </p:sp>
      <p:sp>
        <p:nvSpPr>
          <p:cNvPr id="288" name="Shape 288"/>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Initially seepage was less than .25 cfs</a:t>
            </a:r>
            <a:endParaRPr/>
          </a:p>
          <a:p>
            <a:pPr marL="457200" lvl="0" indent="-342900" rtl="0">
              <a:spcBef>
                <a:spcPts val="0"/>
              </a:spcBef>
              <a:spcAft>
                <a:spcPts val="0"/>
              </a:spcAft>
              <a:buSzPts val="1800"/>
              <a:buChar char="●"/>
            </a:pPr>
            <a:r>
              <a:rPr lang="en"/>
              <a:t>2 days later, seepage increased to 20-30 cfs</a:t>
            </a:r>
            <a:endParaRPr/>
          </a:p>
          <a:p>
            <a:pPr marL="457200" lvl="0" indent="-342900">
              <a:spcBef>
                <a:spcPts val="0"/>
              </a:spcBef>
              <a:spcAft>
                <a:spcPts val="0"/>
              </a:spcAft>
              <a:buSzPts val="1800"/>
              <a:buChar char="●"/>
            </a:pPr>
            <a:r>
              <a:rPr lang="en"/>
              <a:t>Breached few hours later</a:t>
            </a:r>
            <a:endParaRPr/>
          </a:p>
        </p:txBody>
      </p:sp>
      <p:sp>
        <p:nvSpPr>
          <p:cNvPr id="289" name="Shape 289" descr="Teton Dam Disaster Subscribe &amp; share: https://www.youtube.com/channel/UCYMvlQy12EKOCAaylR_WujQ" title="Teton Dam Disaster">
            <a:hlinkClick r:id="rId3"/>
          </p:cNvPr>
          <p:cNvSpPr/>
          <p:nvPr/>
        </p:nvSpPr>
        <p:spPr>
          <a:xfrm>
            <a:off x="2470400" y="3059400"/>
            <a:ext cx="4750050" cy="3562550"/>
          </a:xfrm>
          <a:prstGeom prst="rect">
            <a:avLst/>
          </a:prstGeom>
          <a:blipFill>
            <a:blip r:embed="rId4">
              <a:alphaModFix/>
            </a:blip>
            <a:stretch>
              <a:fillRect/>
            </a:stretch>
          </a:blipFill>
          <a:ln>
            <a:noFill/>
          </a:ln>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76" name="Shape 76"/>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77" name="Shape 77"/>
          <p:cNvPicPr preferRelativeResize="0"/>
          <p:nvPr/>
        </p:nvPicPr>
        <p:blipFill>
          <a:blip r:embed="rId3">
            <a:alphaModFix/>
          </a:blip>
          <a:stretch>
            <a:fillRect/>
          </a:stretch>
        </p:blipFill>
        <p:spPr>
          <a:xfrm>
            <a:off x="-636457" y="0"/>
            <a:ext cx="10295582" cy="6858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387900" y="15285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Seep2D </a:t>
            </a:r>
            <a:endParaRPr/>
          </a:p>
        </p:txBody>
      </p:sp>
      <p:sp>
        <p:nvSpPr>
          <p:cNvPr id="295" name="Shape 295"/>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Strong Core</a:t>
            </a:r>
            <a:endParaRPr/>
          </a:p>
        </p:txBody>
      </p:sp>
      <p:pic>
        <p:nvPicPr>
          <p:cNvPr id="296" name="Shape 296"/>
          <p:cNvPicPr preferRelativeResize="0"/>
          <p:nvPr/>
        </p:nvPicPr>
        <p:blipFill>
          <a:blip r:embed="rId3">
            <a:alphaModFix/>
          </a:blip>
          <a:stretch>
            <a:fillRect/>
          </a:stretch>
        </p:blipFill>
        <p:spPr>
          <a:xfrm>
            <a:off x="75055" y="3986275"/>
            <a:ext cx="8993883" cy="2871725"/>
          </a:xfrm>
          <a:prstGeom prst="rect">
            <a:avLst/>
          </a:prstGeom>
          <a:noFill/>
          <a:ln>
            <a:noFill/>
          </a:ln>
        </p:spPr>
      </p:pic>
      <p:pic>
        <p:nvPicPr>
          <p:cNvPr id="297" name="Shape 297"/>
          <p:cNvPicPr preferRelativeResize="0"/>
          <p:nvPr/>
        </p:nvPicPr>
        <p:blipFill>
          <a:blip r:embed="rId4">
            <a:alphaModFix/>
          </a:blip>
          <a:stretch>
            <a:fillRect/>
          </a:stretch>
        </p:blipFill>
        <p:spPr>
          <a:xfrm>
            <a:off x="4711875" y="861425"/>
            <a:ext cx="4158675" cy="2943600"/>
          </a:xfrm>
          <a:prstGeom prst="rect">
            <a:avLst/>
          </a:prstGeom>
          <a:noFill/>
          <a:ln>
            <a:noFill/>
          </a:ln>
        </p:spPr>
      </p:pic>
      <p:sp>
        <p:nvSpPr>
          <p:cNvPr id="298" name="Shape 298"/>
          <p:cNvSpPr txBox="1"/>
          <p:nvPr/>
        </p:nvSpPr>
        <p:spPr>
          <a:xfrm>
            <a:off x="1354375" y="2661150"/>
            <a:ext cx="2928300" cy="1535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100" u="sng">
                <a:solidFill>
                  <a:srgbClr val="FFFFFF"/>
                </a:solidFill>
                <a:latin typeface="Roboto"/>
                <a:ea typeface="Roboto"/>
                <a:cs typeface="Roboto"/>
                <a:sym typeface="Roboto"/>
              </a:rPr>
              <a:t>K values (m/s)</a:t>
            </a:r>
            <a:endParaRPr sz="1100" u="sng">
              <a:solidFill>
                <a:srgbClr val="FFFFFF"/>
              </a:solidFill>
              <a:latin typeface="Roboto"/>
              <a:ea typeface="Roboto"/>
              <a:cs typeface="Roboto"/>
              <a:sym typeface="Roboto"/>
            </a:endParaRPr>
          </a:p>
          <a:p>
            <a:pPr marL="0" lvl="0" indent="0" rtl="0">
              <a:spcBef>
                <a:spcPts val="0"/>
              </a:spcBef>
              <a:spcAft>
                <a:spcPts val="0"/>
              </a:spcAft>
              <a:buNone/>
            </a:pPr>
            <a:r>
              <a:rPr lang="en" sz="1100">
                <a:solidFill>
                  <a:srgbClr val="FFFFFF"/>
                </a:solidFill>
                <a:latin typeface="Roboto"/>
                <a:ea typeface="Roboto"/>
                <a:cs typeface="Roboto"/>
                <a:sym typeface="Roboto"/>
              </a:rPr>
              <a:t>Loess = 1×10</a:t>
            </a:r>
            <a:r>
              <a:rPr lang="en" sz="1100" baseline="30000">
                <a:solidFill>
                  <a:srgbClr val="FFFFFF"/>
                </a:solidFill>
                <a:latin typeface="Roboto"/>
                <a:ea typeface="Roboto"/>
                <a:cs typeface="Roboto"/>
                <a:sym typeface="Roboto"/>
              </a:rPr>
              <a:t>-9</a:t>
            </a:r>
            <a:r>
              <a:rPr lang="en" sz="1100">
                <a:solidFill>
                  <a:srgbClr val="FFFFFF"/>
                </a:solidFill>
                <a:latin typeface="Roboto"/>
                <a:ea typeface="Roboto"/>
                <a:cs typeface="Roboto"/>
                <a:sym typeface="Roboto"/>
              </a:rPr>
              <a:t> to 2×10</a:t>
            </a:r>
            <a:r>
              <a:rPr lang="en" sz="1100" baseline="30000">
                <a:solidFill>
                  <a:srgbClr val="FFFFFF"/>
                </a:solidFill>
                <a:latin typeface="Roboto"/>
                <a:ea typeface="Roboto"/>
                <a:cs typeface="Roboto"/>
                <a:sym typeface="Roboto"/>
              </a:rPr>
              <a:t>-5  </a:t>
            </a:r>
            <a:endParaRPr sz="1100">
              <a:solidFill>
                <a:srgbClr val="FFFFFF"/>
              </a:solidFill>
              <a:latin typeface="Roboto"/>
              <a:ea typeface="Roboto"/>
              <a:cs typeface="Roboto"/>
              <a:sym typeface="Roboto"/>
            </a:endParaRPr>
          </a:p>
          <a:p>
            <a:pPr marL="0" lvl="0" indent="0" rtl="0">
              <a:spcBef>
                <a:spcPts val="0"/>
              </a:spcBef>
              <a:spcAft>
                <a:spcPts val="0"/>
              </a:spcAft>
              <a:buNone/>
            </a:pPr>
            <a:r>
              <a:rPr lang="en" sz="1100">
                <a:solidFill>
                  <a:srgbClr val="FFFFFF"/>
                </a:solidFill>
                <a:latin typeface="Verdana"/>
                <a:ea typeface="Verdana"/>
                <a:cs typeface="Verdana"/>
                <a:sym typeface="Verdana"/>
              </a:rPr>
              <a:t>Gravel = 3×10</a:t>
            </a:r>
            <a:r>
              <a:rPr lang="en" sz="800">
                <a:solidFill>
                  <a:srgbClr val="FFFFFF"/>
                </a:solidFill>
                <a:latin typeface="Verdana"/>
                <a:ea typeface="Verdana"/>
                <a:cs typeface="Verdana"/>
                <a:sym typeface="Verdana"/>
              </a:rPr>
              <a:t>-4</a:t>
            </a:r>
            <a:r>
              <a:rPr lang="en" sz="1100">
                <a:solidFill>
                  <a:srgbClr val="FFFFFF"/>
                </a:solidFill>
                <a:latin typeface="Verdana"/>
                <a:ea typeface="Verdana"/>
                <a:cs typeface="Verdana"/>
                <a:sym typeface="Verdana"/>
              </a:rPr>
              <a:t> to 3×10</a:t>
            </a:r>
            <a:r>
              <a:rPr lang="en" sz="800">
                <a:solidFill>
                  <a:srgbClr val="FFFFFF"/>
                </a:solidFill>
                <a:latin typeface="Verdana"/>
                <a:ea typeface="Verdana"/>
                <a:cs typeface="Verdana"/>
                <a:sym typeface="Verdana"/>
              </a:rPr>
              <a:t>-2</a:t>
            </a:r>
            <a:endParaRPr sz="800">
              <a:solidFill>
                <a:srgbClr val="FFFFFF"/>
              </a:solidFill>
              <a:latin typeface="Verdana"/>
              <a:ea typeface="Verdana"/>
              <a:cs typeface="Verdana"/>
              <a:sym typeface="Verdana"/>
            </a:endParaRPr>
          </a:p>
          <a:p>
            <a:pPr marL="0" lvl="0" indent="0" rtl="0">
              <a:spcBef>
                <a:spcPts val="0"/>
              </a:spcBef>
              <a:spcAft>
                <a:spcPts val="0"/>
              </a:spcAft>
              <a:buNone/>
            </a:pPr>
            <a:r>
              <a:rPr lang="en" sz="1100">
                <a:solidFill>
                  <a:srgbClr val="FFFFFF"/>
                </a:solidFill>
                <a:latin typeface="Verdana"/>
                <a:ea typeface="Verdana"/>
                <a:cs typeface="Verdana"/>
                <a:sym typeface="Verdana"/>
              </a:rPr>
              <a:t>Coarse sand = 9×10</a:t>
            </a:r>
            <a:r>
              <a:rPr lang="en" sz="800">
                <a:solidFill>
                  <a:srgbClr val="FFFFFF"/>
                </a:solidFill>
                <a:latin typeface="Verdana"/>
                <a:ea typeface="Verdana"/>
                <a:cs typeface="Verdana"/>
                <a:sym typeface="Verdana"/>
              </a:rPr>
              <a:t>-7</a:t>
            </a:r>
            <a:r>
              <a:rPr lang="en" sz="1100">
                <a:solidFill>
                  <a:srgbClr val="FFFFFF"/>
                </a:solidFill>
                <a:latin typeface="Verdana"/>
                <a:ea typeface="Verdana"/>
                <a:cs typeface="Verdana"/>
                <a:sym typeface="Verdana"/>
              </a:rPr>
              <a:t> to 6×10</a:t>
            </a:r>
            <a:r>
              <a:rPr lang="en" sz="800">
                <a:solidFill>
                  <a:srgbClr val="FFFFFF"/>
                </a:solidFill>
                <a:latin typeface="Verdana"/>
                <a:ea typeface="Verdana"/>
                <a:cs typeface="Verdana"/>
                <a:sym typeface="Verdana"/>
              </a:rPr>
              <a:t>-3</a:t>
            </a:r>
            <a:endParaRPr sz="800">
              <a:solidFill>
                <a:srgbClr val="FFFFFF"/>
              </a:solidFill>
              <a:latin typeface="Verdana"/>
              <a:ea typeface="Verdana"/>
              <a:cs typeface="Verdana"/>
              <a:sym typeface="Verdana"/>
            </a:endParaRPr>
          </a:p>
          <a:p>
            <a:pPr marL="0" lvl="0" indent="0" rtl="0">
              <a:spcBef>
                <a:spcPts val="0"/>
              </a:spcBef>
              <a:spcAft>
                <a:spcPts val="0"/>
              </a:spcAft>
              <a:buNone/>
            </a:pPr>
            <a:r>
              <a:rPr lang="en" sz="1100">
                <a:solidFill>
                  <a:srgbClr val="FFFFFF"/>
                </a:solidFill>
                <a:latin typeface="Verdana"/>
                <a:ea typeface="Verdana"/>
                <a:cs typeface="Verdana"/>
                <a:sym typeface="Verdana"/>
              </a:rPr>
              <a:t>Medium sand = 9×10</a:t>
            </a:r>
            <a:r>
              <a:rPr lang="en" sz="800">
                <a:solidFill>
                  <a:srgbClr val="FFFFFF"/>
                </a:solidFill>
                <a:latin typeface="Verdana"/>
                <a:ea typeface="Verdana"/>
                <a:cs typeface="Verdana"/>
                <a:sym typeface="Verdana"/>
              </a:rPr>
              <a:t>-7</a:t>
            </a:r>
            <a:r>
              <a:rPr lang="en" sz="1100">
                <a:solidFill>
                  <a:srgbClr val="FFFFFF"/>
                </a:solidFill>
                <a:latin typeface="Verdana"/>
                <a:ea typeface="Verdana"/>
                <a:cs typeface="Verdana"/>
                <a:sym typeface="Verdana"/>
              </a:rPr>
              <a:t> to 5×10</a:t>
            </a:r>
            <a:r>
              <a:rPr lang="en" sz="800">
                <a:solidFill>
                  <a:srgbClr val="FFFFFF"/>
                </a:solidFill>
                <a:latin typeface="Verdana"/>
                <a:ea typeface="Verdana"/>
                <a:cs typeface="Verdana"/>
                <a:sym typeface="Verdana"/>
              </a:rPr>
              <a:t>-4</a:t>
            </a:r>
            <a:endParaRPr sz="800">
              <a:solidFill>
                <a:srgbClr val="FFFFFF"/>
              </a:solidFill>
              <a:latin typeface="Verdana"/>
              <a:ea typeface="Verdana"/>
              <a:cs typeface="Verdana"/>
              <a:sym typeface="Verdana"/>
            </a:endParaRPr>
          </a:p>
          <a:p>
            <a:pPr marL="0" lvl="0" indent="0" rtl="0">
              <a:spcBef>
                <a:spcPts val="0"/>
              </a:spcBef>
              <a:spcAft>
                <a:spcPts val="0"/>
              </a:spcAft>
              <a:buNone/>
            </a:pPr>
            <a:r>
              <a:rPr lang="en" sz="1100">
                <a:solidFill>
                  <a:srgbClr val="FFFFFF"/>
                </a:solidFill>
                <a:latin typeface="Verdana"/>
                <a:ea typeface="Verdana"/>
                <a:cs typeface="Verdana"/>
                <a:sym typeface="Verdana"/>
              </a:rPr>
              <a:t>Fine sand = 2×10</a:t>
            </a:r>
            <a:r>
              <a:rPr lang="en" sz="800">
                <a:solidFill>
                  <a:srgbClr val="FFFFFF"/>
                </a:solidFill>
                <a:latin typeface="Verdana"/>
                <a:ea typeface="Verdana"/>
                <a:cs typeface="Verdana"/>
                <a:sym typeface="Verdana"/>
              </a:rPr>
              <a:t>-7</a:t>
            </a:r>
            <a:r>
              <a:rPr lang="en" sz="1100">
                <a:solidFill>
                  <a:srgbClr val="FFFFFF"/>
                </a:solidFill>
                <a:latin typeface="Verdana"/>
                <a:ea typeface="Verdana"/>
                <a:cs typeface="Verdana"/>
                <a:sym typeface="Verdana"/>
              </a:rPr>
              <a:t> to 2×10</a:t>
            </a:r>
            <a:r>
              <a:rPr lang="en" sz="800">
                <a:solidFill>
                  <a:srgbClr val="FFFFFF"/>
                </a:solidFill>
                <a:latin typeface="Verdana"/>
                <a:ea typeface="Verdana"/>
                <a:cs typeface="Verdana"/>
                <a:sym typeface="Verdana"/>
              </a:rPr>
              <a:t>-4</a:t>
            </a: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1100">
              <a:solidFill>
                <a:srgbClr val="FFFFFF"/>
              </a:solidFill>
              <a:latin typeface="Roboto"/>
              <a:ea typeface="Roboto"/>
              <a:cs typeface="Roboto"/>
              <a:sym typeface="Roboto"/>
            </a:endParaRPr>
          </a:p>
          <a:p>
            <a:pPr marL="0" lvl="0" indent="0" rtl="0">
              <a:spcBef>
                <a:spcPts val="0"/>
              </a:spcBef>
              <a:spcAft>
                <a:spcPts val="0"/>
              </a:spcAft>
              <a:buNone/>
            </a:pPr>
            <a:endParaRPr sz="1100" baseline="30000">
              <a:solidFill>
                <a:srgbClr val="FFFFFF"/>
              </a:solidFill>
              <a:latin typeface="Roboto"/>
              <a:ea typeface="Roboto"/>
              <a:cs typeface="Roboto"/>
              <a:sym typeface="Roboto"/>
            </a:endParaRPr>
          </a:p>
          <a:p>
            <a:pPr marL="0" lvl="0" indent="0" rtl="0">
              <a:spcBef>
                <a:spcPts val="0"/>
              </a:spcBef>
              <a:spcAft>
                <a:spcPts val="0"/>
              </a:spcAft>
              <a:buNone/>
            </a:pPr>
            <a:endParaRPr sz="1100" baseline="30000">
              <a:solidFill>
                <a:srgbClr val="666666"/>
              </a:solidFill>
              <a:latin typeface="Roboto"/>
              <a:ea typeface="Roboto"/>
              <a:cs typeface="Roboto"/>
              <a:sym typeface="Roboto"/>
            </a:endParaRPr>
          </a:p>
          <a:p>
            <a:pPr marL="0" lvl="0" indent="0"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87900" y="17195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Seep2D </a:t>
            </a:r>
            <a:endParaRPr/>
          </a:p>
        </p:txBody>
      </p:sp>
      <p:sp>
        <p:nvSpPr>
          <p:cNvPr id="304" name="Shape 30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Weak Core</a:t>
            </a:r>
            <a:endParaRPr/>
          </a:p>
        </p:txBody>
      </p:sp>
      <p:pic>
        <p:nvPicPr>
          <p:cNvPr id="305" name="Shape 305"/>
          <p:cNvPicPr preferRelativeResize="0"/>
          <p:nvPr/>
        </p:nvPicPr>
        <p:blipFill>
          <a:blip r:embed="rId3">
            <a:alphaModFix/>
          </a:blip>
          <a:stretch>
            <a:fillRect/>
          </a:stretch>
        </p:blipFill>
        <p:spPr>
          <a:xfrm>
            <a:off x="0" y="4015625"/>
            <a:ext cx="9277700" cy="2727925"/>
          </a:xfrm>
          <a:prstGeom prst="rect">
            <a:avLst/>
          </a:prstGeom>
          <a:noFill/>
          <a:ln>
            <a:noFill/>
          </a:ln>
        </p:spPr>
      </p:pic>
      <p:pic>
        <p:nvPicPr>
          <p:cNvPr id="306" name="Shape 306"/>
          <p:cNvPicPr preferRelativeResize="0"/>
          <p:nvPr/>
        </p:nvPicPr>
        <p:blipFill>
          <a:blip r:embed="rId4">
            <a:alphaModFix/>
          </a:blip>
          <a:stretch>
            <a:fillRect/>
          </a:stretch>
        </p:blipFill>
        <p:spPr>
          <a:xfrm>
            <a:off x="4644725" y="839375"/>
            <a:ext cx="4292600" cy="3038350"/>
          </a:xfrm>
          <a:prstGeom prst="rect">
            <a:avLst/>
          </a:prstGeom>
          <a:noFill/>
          <a:ln>
            <a:noFill/>
          </a:ln>
        </p:spPr>
      </p:pic>
      <p:sp>
        <p:nvSpPr>
          <p:cNvPr id="307" name="Shape 307"/>
          <p:cNvSpPr txBox="1"/>
          <p:nvPr/>
        </p:nvSpPr>
        <p:spPr>
          <a:xfrm>
            <a:off x="505475" y="2479925"/>
            <a:ext cx="2928300" cy="1535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100" u="sng">
                <a:solidFill>
                  <a:srgbClr val="FFFFFF"/>
                </a:solidFill>
                <a:latin typeface="Roboto"/>
                <a:ea typeface="Roboto"/>
                <a:cs typeface="Roboto"/>
                <a:sym typeface="Roboto"/>
              </a:rPr>
              <a:t>K values (m/s)</a:t>
            </a:r>
            <a:endParaRPr sz="1100" u="sng">
              <a:solidFill>
                <a:srgbClr val="FFFFFF"/>
              </a:solidFill>
              <a:latin typeface="Roboto"/>
              <a:ea typeface="Roboto"/>
              <a:cs typeface="Roboto"/>
              <a:sym typeface="Roboto"/>
            </a:endParaRPr>
          </a:p>
          <a:p>
            <a:pPr marL="0" lvl="0" indent="0" rtl="0">
              <a:spcBef>
                <a:spcPts val="0"/>
              </a:spcBef>
              <a:spcAft>
                <a:spcPts val="0"/>
              </a:spcAft>
              <a:buNone/>
            </a:pPr>
            <a:r>
              <a:rPr lang="en" sz="1100">
                <a:solidFill>
                  <a:srgbClr val="FFFFFF"/>
                </a:solidFill>
                <a:latin typeface="Roboto"/>
                <a:ea typeface="Roboto"/>
                <a:cs typeface="Roboto"/>
                <a:sym typeface="Roboto"/>
              </a:rPr>
              <a:t>Loess = 1×10</a:t>
            </a:r>
            <a:r>
              <a:rPr lang="en" sz="1100" baseline="30000">
                <a:solidFill>
                  <a:srgbClr val="FFFFFF"/>
                </a:solidFill>
                <a:latin typeface="Roboto"/>
                <a:ea typeface="Roboto"/>
                <a:cs typeface="Roboto"/>
                <a:sym typeface="Roboto"/>
              </a:rPr>
              <a:t>-9</a:t>
            </a:r>
            <a:r>
              <a:rPr lang="en" sz="1100">
                <a:solidFill>
                  <a:srgbClr val="FFFFFF"/>
                </a:solidFill>
                <a:latin typeface="Roboto"/>
                <a:ea typeface="Roboto"/>
                <a:cs typeface="Roboto"/>
                <a:sym typeface="Roboto"/>
              </a:rPr>
              <a:t> to 2×10</a:t>
            </a:r>
            <a:r>
              <a:rPr lang="en" sz="1100" baseline="30000">
                <a:solidFill>
                  <a:srgbClr val="FFFFFF"/>
                </a:solidFill>
                <a:latin typeface="Roboto"/>
                <a:ea typeface="Roboto"/>
                <a:cs typeface="Roboto"/>
                <a:sym typeface="Roboto"/>
              </a:rPr>
              <a:t>-5  </a:t>
            </a:r>
            <a:endParaRPr sz="1100">
              <a:solidFill>
                <a:srgbClr val="FFFFFF"/>
              </a:solidFill>
              <a:latin typeface="Roboto"/>
              <a:ea typeface="Roboto"/>
              <a:cs typeface="Roboto"/>
              <a:sym typeface="Roboto"/>
            </a:endParaRPr>
          </a:p>
          <a:p>
            <a:pPr marL="0" lvl="0" indent="0" rtl="0">
              <a:spcBef>
                <a:spcPts val="0"/>
              </a:spcBef>
              <a:spcAft>
                <a:spcPts val="0"/>
              </a:spcAft>
              <a:buNone/>
            </a:pPr>
            <a:r>
              <a:rPr lang="en" sz="1100">
                <a:solidFill>
                  <a:srgbClr val="FFFFFF"/>
                </a:solidFill>
                <a:latin typeface="Verdana"/>
                <a:ea typeface="Verdana"/>
                <a:cs typeface="Verdana"/>
                <a:sym typeface="Verdana"/>
              </a:rPr>
              <a:t>Gravel = 3×10</a:t>
            </a:r>
            <a:r>
              <a:rPr lang="en" sz="800">
                <a:solidFill>
                  <a:srgbClr val="FFFFFF"/>
                </a:solidFill>
                <a:latin typeface="Verdana"/>
                <a:ea typeface="Verdana"/>
                <a:cs typeface="Verdana"/>
                <a:sym typeface="Verdana"/>
              </a:rPr>
              <a:t>-4</a:t>
            </a:r>
            <a:r>
              <a:rPr lang="en" sz="1100">
                <a:solidFill>
                  <a:srgbClr val="FFFFFF"/>
                </a:solidFill>
                <a:latin typeface="Verdana"/>
                <a:ea typeface="Verdana"/>
                <a:cs typeface="Verdana"/>
                <a:sym typeface="Verdana"/>
              </a:rPr>
              <a:t> to 3×10</a:t>
            </a:r>
            <a:r>
              <a:rPr lang="en" sz="800">
                <a:solidFill>
                  <a:srgbClr val="FFFFFF"/>
                </a:solidFill>
                <a:latin typeface="Verdana"/>
                <a:ea typeface="Verdana"/>
                <a:cs typeface="Verdana"/>
                <a:sym typeface="Verdana"/>
              </a:rPr>
              <a:t>-2</a:t>
            </a:r>
            <a:endParaRPr sz="800">
              <a:solidFill>
                <a:srgbClr val="FFFFFF"/>
              </a:solidFill>
              <a:latin typeface="Verdana"/>
              <a:ea typeface="Verdana"/>
              <a:cs typeface="Verdana"/>
              <a:sym typeface="Verdana"/>
            </a:endParaRPr>
          </a:p>
          <a:p>
            <a:pPr marL="0" lvl="0" indent="0" rtl="0">
              <a:spcBef>
                <a:spcPts val="0"/>
              </a:spcBef>
              <a:spcAft>
                <a:spcPts val="0"/>
              </a:spcAft>
              <a:buNone/>
            </a:pPr>
            <a:r>
              <a:rPr lang="en" sz="1100">
                <a:solidFill>
                  <a:srgbClr val="FFFFFF"/>
                </a:solidFill>
                <a:latin typeface="Verdana"/>
                <a:ea typeface="Verdana"/>
                <a:cs typeface="Verdana"/>
                <a:sym typeface="Verdana"/>
              </a:rPr>
              <a:t>Coarse sand = 9×10</a:t>
            </a:r>
            <a:r>
              <a:rPr lang="en" sz="800">
                <a:solidFill>
                  <a:srgbClr val="FFFFFF"/>
                </a:solidFill>
                <a:latin typeface="Verdana"/>
                <a:ea typeface="Verdana"/>
                <a:cs typeface="Verdana"/>
                <a:sym typeface="Verdana"/>
              </a:rPr>
              <a:t>-7</a:t>
            </a:r>
            <a:r>
              <a:rPr lang="en" sz="1100">
                <a:solidFill>
                  <a:srgbClr val="FFFFFF"/>
                </a:solidFill>
                <a:latin typeface="Verdana"/>
                <a:ea typeface="Verdana"/>
                <a:cs typeface="Verdana"/>
                <a:sym typeface="Verdana"/>
              </a:rPr>
              <a:t> to 6×10</a:t>
            </a:r>
            <a:r>
              <a:rPr lang="en" sz="800">
                <a:solidFill>
                  <a:srgbClr val="FFFFFF"/>
                </a:solidFill>
                <a:latin typeface="Verdana"/>
                <a:ea typeface="Verdana"/>
                <a:cs typeface="Verdana"/>
                <a:sym typeface="Verdana"/>
              </a:rPr>
              <a:t>-3</a:t>
            </a:r>
            <a:endParaRPr sz="800">
              <a:solidFill>
                <a:srgbClr val="FFFFFF"/>
              </a:solidFill>
              <a:latin typeface="Verdana"/>
              <a:ea typeface="Verdana"/>
              <a:cs typeface="Verdana"/>
              <a:sym typeface="Verdana"/>
            </a:endParaRPr>
          </a:p>
          <a:p>
            <a:pPr marL="0" lvl="0" indent="0" rtl="0">
              <a:spcBef>
                <a:spcPts val="0"/>
              </a:spcBef>
              <a:spcAft>
                <a:spcPts val="0"/>
              </a:spcAft>
              <a:buNone/>
            </a:pPr>
            <a:r>
              <a:rPr lang="en" sz="1100">
                <a:solidFill>
                  <a:srgbClr val="FFFFFF"/>
                </a:solidFill>
                <a:latin typeface="Verdana"/>
                <a:ea typeface="Verdana"/>
                <a:cs typeface="Verdana"/>
                <a:sym typeface="Verdana"/>
              </a:rPr>
              <a:t>Medium sand = 9×10</a:t>
            </a:r>
            <a:r>
              <a:rPr lang="en" sz="800">
                <a:solidFill>
                  <a:srgbClr val="FFFFFF"/>
                </a:solidFill>
                <a:latin typeface="Verdana"/>
                <a:ea typeface="Verdana"/>
                <a:cs typeface="Verdana"/>
                <a:sym typeface="Verdana"/>
              </a:rPr>
              <a:t>-7</a:t>
            </a:r>
            <a:r>
              <a:rPr lang="en" sz="1100">
                <a:solidFill>
                  <a:srgbClr val="FFFFFF"/>
                </a:solidFill>
                <a:latin typeface="Verdana"/>
                <a:ea typeface="Verdana"/>
                <a:cs typeface="Verdana"/>
                <a:sym typeface="Verdana"/>
              </a:rPr>
              <a:t> to 5×10</a:t>
            </a:r>
            <a:r>
              <a:rPr lang="en" sz="800">
                <a:solidFill>
                  <a:srgbClr val="FFFFFF"/>
                </a:solidFill>
                <a:latin typeface="Verdana"/>
                <a:ea typeface="Verdana"/>
                <a:cs typeface="Verdana"/>
                <a:sym typeface="Verdana"/>
              </a:rPr>
              <a:t>-4</a:t>
            </a:r>
            <a:endParaRPr sz="800">
              <a:solidFill>
                <a:srgbClr val="FFFFFF"/>
              </a:solidFill>
              <a:latin typeface="Verdana"/>
              <a:ea typeface="Verdana"/>
              <a:cs typeface="Verdana"/>
              <a:sym typeface="Verdana"/>
            </a:endParaRPr>
          </a:p>
          <a:p>
            <a:pPr marL="0" lvl="0" indent="0" rtl="0">
              <a:spcBef>
                <a:spcPts val="0"/>
              </a:spcBef>
              <a:spcAft>
                <a:spcPts val="0"/>
              </a:spcAft>
              <a:buNone/>
            </a:pPr>
            <a:r>
              <a:rPr lang="en" sz="1100">
                <a:solidFill>
                  <a:srgbClr val="FFFFFF"/>
                </a:solidFill>
                <a:latin typeface="Verdana"/>
                <a:ea typeface="Verdana"/>
                <a:cs typeface="Verdana"/>
                <a:sym typeface="Verdana"/>
              </a:rPr>
              <a:t>Fine sand = 2×10</a:t>
            </a:r>
            <a:r>
              <a:rPr lang="en" sz="800">
                <a:solidFill>
                  <a:srgbClr val="FFFFFF"/>
                </a:solidFill>
                <a:latin typeface="Verdana"/>
                <a:ea typeface="Verdana"/>
                <a:cs typeface="Verdana"/>
                <a:sym typeface="Verdana"/>
              </a:rPr>
              <a:t>-7</a:t>
            </a:r>
            <a:r>
              <a:rPr lang="en" sz="1100">
                <a:solidFill>
                  <a:srgbClr val="FFFFFF"/>
                </a:solidFill>
                <a:latin typeface="Verdana"/>
                <a:ea typeface="Verdana"/>
                <a:cs typeface="Verdana"/>
                <a:sym typeface="Verdana"/>
              </a:rPr>
              <a:t> to 2×10</a:t>
            </a:r>
            <a:r>
              <a:rPr lang="en" sz="800">
                <a:solidFill>
                  <a:srgbClr val="FFFFFF"/>
                </a:solidFill>
                <a:latin typeface="Verdana"/>
                <a:ea typeface="Verdana"/>
                <a:cs typeface="Verdana"/>
                <a:sym typeface="Verdana"/>
              </a:rPr>
              <a:t>-4</a:t>
            </a: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800">
              <a:solidFill>
                <a:srgbClr val="FFFFFF"/>
              </a:solidFill>
              <a:latin typeface="Verdana"/>
              <a:ea typeface="Verdana"/>
              <a:cs typeface="Verdana"/>
              <a:sym typeface="Verdana"/>
            </a:endParaRPr>
          </a:p>
          <a:p>
            <a:pPr marL="0" lvl="0" indent="0" rtl="0">
              <a:spcBef>
                <a:spcPts val="0"/>
              </a:spcBef>
              <a:spcAft>
                <a:spcPts val="0"/>
              </a:spcAft>
              <a:buNone/>
            </a:pPr>
            <a:endParaRPr sz="1100">
              <a:solidFill>
                <a:srgbClr val="FFFFFF"/>
              </a:solidFill>
              <a:latin typeface="Roboto"/>
              <a:ea typeface="Roboto"/>
              <a:cs typeface="Roboto"/>
              <a:sym typeface="Roboto"/>
            </a:endParaRPr>
          </a:p>
          <a:p>
            <a:pPr marL="0" lvl="0" indent="0" rtl="0">
              <a:spcBef>
                <a:spcPts val="0"/>
              </a:spcBef>
              <a:spcAft>
                <a:spcPts val="0"/>
              </a:spcAft>
              <a:buNone/>
            </a:pPr>
            <a:endParaRPr sz="1100" baseline="30000">
              <a:solidFill>
                <a:srgbClr val="FFFFFF"/>
              </a:solidFill>
              <a:latin typeface="Roboto"/>
              <a:ea typeface="Roboto"/>
              <a:cs typeface="Roboto"/>
              <a:sym typeface="Roboto"/>
            </a:endParaRPr>
          </a:p>
          <a:p>
            <a:pPr marL="0" lvl="0" indent="0" rtl="0">
              <a:spcBef>
                <a:spcPts val="0"/>
              </a:spcBef>
              <a:spcAft>
                <a:spcPts val="0"/>
              </a:spcAft>
              <a:buNone/>
            </a:pPr>
            <a:endParaRPr sz="1100" baseline="30000">
              <a:solidFill>
                <a:srgbClr val="666666"/>
              </a:solidFill>
              <a:latin typeface="Roboto"/>
              <a:ea typeface="Roboto"/>
              <a:cs typeface="Roboto"/>
              <a:sym typeface="Roboto"/>
            </a:endParaRPr>
          </a:p>
          <a:p>
            <a:pPr marL="0" lvl="0" indent="0"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UTEXASED</a:t>
            </a:r>
            <a:endParaRPr/>
          </a:p>
        </p:txBody>
      </p:sp>
      <p:sp>
        <p:nvSpPr>
          <p:cNvPr id="313" name="Shape 313"/>
          <p:cNvSpPr txBox="1">
            <a:spLocks noGrp="1"/>
          </p:cNvSpPr>
          <p:nvPr>
            <p:ph type="body" idx="1"/>
          </p:nvPr>
        </p:nvSpPr>
        <p:spPr>
          <a:xfrm>
            <a:off x="387900" y="1814757"/>
            <a:ext cx="8368200" cy="41052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latin typeface="Roboto Slab"/>
                <a:ea typeface="Roboto Slab"/>
                <a:cs typeface="Roboto Slab"/>
                <a:sym typeface="Roboto Slab"/>
              </a:rPr>
              <a:t>Water behind dam with strong core</a:t>
            </a:r>
            <a:endParaRPr/>
          </a:p>
        </p:txBody>
      </p:sp>
      <p:pic>
        <p:nvPicPr>
          <p:cNvPr id="314" name="Shape 314"/>
          <p:cNvPicPr preferRelativeResize="0"/>
          <p:nvPr/>
        </p:nvPicPr>
        <p:blipFill>
          <a:blip r:embed="rId3">
            <a:alphaModFix/>
          </a:blip>
          <a:stretch>
            <a:fillRect/>
          </a:stretch>
        </p:blipFill>
        <p:spPr>
          <a:xfrm>
            <a:off x="-69550" y="2411087"/>
            <a:ext cx="9143999" cy="4171076"/>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UTEXASED</a:t>
            </a:r>
            <a:endParaRPr/>
          </a:p>
        </p:txBody>
      </p:sp>
      <p:sp>
        <p:nvSpPr>
          <p:cNvPr id="320" name="Shape 32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Water behind dam with strong core (long term)</a:t>
            </a:r>
            <a:endParaRPr/>
          </a:p>
        </p:txBody>
      </p:sp>
      <p:pic>
        <p:nvPicPr>
          <p:cNvPr id="321" name="Shape 321"/>
          <p:cNvPicPr preferRelativeResize="0"/>
          <p:nvPr/>
        </p:nvPicPr>
        <p:blipFill rotWithShape="1">
          <a:blip r:embed="rId3">
            <a:alphaModFix/>
          </a:blip>
          <a:srcRect t="13659"/>
          <a:stretch/>
        </p:blipFill>
        <p:spPr>
          <a:xfrm>
            <a:off x="-57225" y="2642101"/>
            <a:ext cx="9144001" cy="3902874"/>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UTEXASED</a:t>
            </a:r>
            <a:endParaRPr/>
          </a:p>
        </p:txBody>
      </p:sp>
      <p:sp>
        <p:nvSpPr>
          <p:cNvPr id="327" name="Shape 32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Water behind dam with weak core (long term)</a:t>
            </a:r>
            <a:endParaRPr/>
          </a:p>
        </p:txBody>
      </p:sp>
      <p:pic>
        <p:nvPicPr>
          <p:cNvPr id="328" name="Shape 328"/>
          <p:cNvPicPr preferRelativeResize="0"/>
          <p:nvPr/>
        </p:nvPicPr>
        <p:blipFill>
          <a:blip r:embed="rId3">
            <a:alphaModFix/>
          </a:blip>
          <a:stretch>
            <a:fillRect/>
          </a:stretch>
        </p:blipFill>
        <p:spPr>
          <a:xfrm>
            <a:off x="-64475" y="3015175"/>
            <a:ext cx="9272949" cy="345702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Our Analysis UTEXASED</a:t>
            </a:r>
            <a:endParaRPr/>
          </a:p>
        </p:txBody>
      </p:sp>
      <p:sp>
        <p:nvSpPr>
          <p:cNvPr id="334" name="Shape 33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a:t>Water behind dam with weak core (long term)</a:t>
            </a:r>
            <a:endParaRPr/>
          </a:p>
        </p:txBody>
      </p:sp>
      <p:pic>
        <p:nvPicPr>
          <p:cNvPr id="335" name="Shape 335"/>
          <p:cNvPicPr preferRelativeResize="0"/>
          <p:nvPr/>
        </p:nvPicPr>
        <p:blipFill rotWithShape="1">
          <a:blip r:embed="rId3">
            <a:alphaModFix/>
          </a:blip>
          <a:srcRect t="8483"/>
          <a:stretch/>
        </p:blipFill>
        <p:spPr>
          <a:xfrm>
            <a:off x="-87875" y="2846950"/>
            <a:ext cx="9319749" cy="41052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41" name="Shape 34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42" name="Shape 342"/>
          <p:cNvPicPr preferRelativeResize="0"/>
          <p:nvPr/>
        </p:nvPicPr>
        <p:blipFill>
          <a:blip r:embed="rId3">
            <a:alphaModFix/>
          </a:blip>
          <a:stretch>
            <a:fillRect/>
          </a:stretch>
        </p:blipFill>
        <p:spPr>
          <a:xfrm>
            <a:off x="-1685925" y="1029800"/>
            <a:ext cx="8420025" cy="4637799"/>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Learning from our Analysis	</a:t>
            </a:r>
            <a:endParaRPr/>
          </a:p>
        </p:txBody>
      </p:sp>
      <p:sp>
        <p:nvSpPr>
          <p:cNvPr id="348" name="Shape 348"/>
          <p:cNvSpPr txBox="1">
            <a:spLocks noGrp="1"/>
          </p:cNvSpPr>
          <p:nvPr>
            <p:ph type="body" idx="1"/>
          </p:nvPr>
        </p:nvSpPr>
        <p:spPr>
          <a:xfrm>
            <a:off x="387900" y="1986428"/>
            <a:ext cx="8368200" cy="216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dam really wouldn’t fail due to slope stability (we made the core really weak)</a:t>
            </a:r>
            <a:endParaRPr/>
          </a:p>
          <a:p>
            <a:pPr marL="0" lvl="0" indent="0">
              <a:spcBef>
                <a:spcPts val="1600"/>
              </a:spcBef>
              <a:spcAft>
                <a:spcPts val="0"/>
              </a:spcAft>
              <a:buNone/>
            </a:pPr>
            <a:r>
              <a:rPr lang="en"/>
              <a:t>The failure is due to seepage. . . which is really how it happened.</a:t>
            </a:r>
            <a:endParaRPr/>
          </a:p>
          <a:p>
            <a:pPr marL="0" lvl="0" indent="0">
              <a:spcBef>
                <a:spcPts val="1600"/>
              </a:spcBef>
              <a:spcAft>
                <a:spcPts val="0"/>
              </a:spcAft>
              <a:buNone/>
            </a:pPr>
            <a:endParaRPr sz="2500" b="1"/>
          </a:p>
          <a:p>
            <a:pPr marL="0" lvl="0" indent="0">
              <a:spcBef>
                <a:spcPts val="1600"/>
              </a:spcBef>
              <a:spcAft>
                <a:spcPts val="1600"/>
              </a:spcAft>
              <a:buNone/>
            </a:pPr>
            <a:endParaRPr/>
          </a:p>
        </p:txBody>
      </p:sp>
      <p:sp>
        <p:nvSpPr>
          <p:cNvPr id="349" name="Shape 349"/>
          <p:cNvSpPr txBox="1"/>
          <p:nvPr/>
        </p:nvSpPr>
        <p:spPr>
          <a:xfrm>
            <a:off x="1058750" y="3786700"/>
            <a:ext cx="6609900" cy="186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7000" b="1">
                <a:solidFill>
                  <a:schemeClr val="dk1"/>
                </a:solidFill>
                <a:latin typeface="Roboto"/>
                <a:ea typeface="Roboto"/>
                <a:cs typeface="Roboto"/>
                <a:sym typeface="Roboto"/>
              </a:rPr>
              <a:t>SURPRISE!!!</a:t>
            </a:r>
            <a:endParaRPr sz="7000" b="1">
              <a:solidFill>
                <a:schemeClr val="dk1"/>
              </a:solidFill>
              <a:latin typeface="Roboto"/>
              <a:ea typeface="Roboto"/>
              <a:cs typeface="Roboto"/>
              <a:sym typeface="Roboto"/>
            </a:endParaRPr>
          </a:p>
          <a:p>
            <a:pPr marL="0" lvl="0" indent="0" algn="ctr" rtl="0">
              <a:lnSpc>
                <a:spcPct val="115000"/>
              </a:lnSpc>
              <a:spcBef>
                <a:spcPts val="1600"/>
              </a:spcBef>
              <a:spcAft>
                <a:spcPts val="1600"/>
              </a:spcAft>
              <a:buNone/>
            </a:pPr>
            <a:r>
              <a:rPr lang="en" sz="5000" b="1">
                <a:solidFill>
                  <a:schemeClr val="dk1"/>
                </a:solidFill>
                <a:latin typeface="Roboto"/>
                <a:ea typeface="Roboto"/>
                <a:cs typeface="Roboto"/>
                <a:sym typeface="Roboto"/>
              </a:rPr>
              <a:t>Let’s watch again . . .</a:t>
            </a:r>
            <a:endParaRPr sz="5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55" name="Shape 355"/>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56" name="Shape 356"/>
          <p:cNvPicPr preferRelativeResize="0"/>
          <p:nvPr/>
        </p:nvPicPr>
        <p:blipFill>
          <a:blip r:embed="rId3">
            <a:alphaModFix/>
          </a:blip>
          <a:stretch>
            <a:fillRect/>
          </a:stretch>
        </p:blipFill>
        <p:spPr>
          <a:xfrm>
            <a:off x="0" y="0"/>
            <a:ext cx="10433956" cy="6858000"/>
          </a:xfrm>
          <a:prstGeom prst="rect">
            <a:avLst/>
          </a:prstGeom>
          <a:noFill/>
          <a:ln>
            <a:noFill/>
          </a:ln>
        </p:spPr>
      </p:pic>
      <p:cxnSp>
        <p:nvCxnSpPr>
          <p:cNvPr id="357" name="Shape 357"/>
          <p:cNvCxnSpPr/>
          <p:nvPr/>
        </p:nvCxnSpPr>
        <p:spPr>
          <a:xfrm rot="10800000">
            <a:off x="3729475" y="1602350"/>
            <a:ext cx="4072800" cy="1125600"/>
          </a:xfrm>
          <a:prstGeom prst="straightConnector1">
            <a:avLst/>
          </a:prstGeom>
          <a:noFill/>
          <a:ln w="38100" cap="flat" cmpd="sng">
            <a:solidFill>
              <a:srgbClr val="FF00FF"/>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63" name="Shape 36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64" name="Shape 364"/>
          <p:cNvPicPr preferRelativeResize="0"/>
          <p:nvPr/>
        </p:nvPicPr>
        <p:blipFill>
          <a:blip r:embed="rId3">
            <a:alphaModFix/>
          </a:blip>
          <a:stretch>
            <a:fillRect/>
          </a:stretch>
        </p:blipFill>
        <p:spPr>
          <a:xfrm>
            <a:off x="-2381250" y="210025"/>
            <a:ext cx="9629800" cy="647822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83" name="Shape 8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84" name="Shape 84"/>
          <p:cNvPicPr preferRelativeResize="0"/>
          <p:nvPr/>
        </p:nvPicPr>
        <p:blipFill>
          <a:blip r:embed="rId3">
            <a:alphaModFix/>
          </a:blip>
          <a:stretch>
            <a:fillRect/>
          </a:stretch>
        </p:blipFill>
        <p:spPr>
          <a:xfrm>
            <a:off x="-820275" y="-70862"/>
            <a:ext cx="10403049" cy="699972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70" name="Shape 37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71" name="Shape 371"/>
          <p:cNvPicPr preferRelativeResize="0"/>
          <p:nvPr/>
        </p:nvPicPr>
        <p:blipFill>
          <a:blip r:embed="rId3">
            <a:alphaModFix/>
          </a:blip>
          <a:stretch>
            <a:fillRect/>
          </a:stretch>
        </p:blipFill>
        <p:spPr>
          <a:xfrm>
            <a:off x="-1685925" y="1029800"/>
            <a:ext cx="8420025" cy="4637799"/>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pic>
        <p:nvPicPr>
          <p:cNvPr id="377" name="Shape 377"/>
          <p:cNvPicPr preferRelativeResize="0"/>
          <p:nvPr/>
        </p:nvPicPr>
        <p:blipFill>
          <a:blip r:embed="rId3">
            <a:alphaModFix/>
          </a:blip>
          <a:stretch>
            <a:fillRect/>
          </a:stretch>
        </p:blipFill>
        <p:spPr>
          <a:xfrm>
            <a:off x="-1400175" y="200533"/>
            <a:ext cx="6353175" cy="7372275"/>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83" name="Shape 38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84" name="Shape 384"/>
          <p:cNvPicPr preferRelativeResize="0"/>
          <p:nvPr/>
        </p:nvPicPr>
        <p:blipFill>
          <a:blip r:embed="rId3">
            <a:alphaModFix/>
          </a:blip>
          <a:stretch>
            <a:fillRect/>
          </a:stretch>
        </p:blipFill>
        <p:spPr>
          <a:xfrm>
            <a:off x="387900" y="419175"/>
            <a:ext cx="9953701" cy="6610274"/>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90" name="Shape 390"/>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91" name="Shape 391"/>
          <p:cNvPicPr preferRelativeResize="0"/>
          <p:nvPr/>
        </p:nvPicPr>
        <p:blipFill>
          <a:blip r:embed="rId3">
            <a:alphaModFix/>
          </a:blip>
          <a:stretch>
            <a:fillRect/>
          </a:stretch>
        </p:blipFill>
        <p:spPr>
          <a:xfrm>
            <a:off x="-514324" y="332425"/>
            <a:ext cx="10821626" cy="610647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397" name="Shape 39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398" name="Shape 398"/>
          <p:cNvPicPr preferRelativeResize="0"/>
          <p:nvPr/>
        </p:nvPicPr>
        <p:blipFill>
          <a:blip r:embed="rId3">
            <a:alphaModFix/>
          </a:blip>
          <a:stretch>
            <a:fillRect/>
          </a:stretch>
        </p:blipFill>
        <p:spPr>
          <a:xfrm>
            <a:off x="282976" y="713700"/>
            <a:ext cx="8368200" cy="5532298"/>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404" name="Shape 40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405" name="Shape 405"/>
          <p:cNvPicPr preferRelativeResize="0"/>
          <p:nvPr/>
        </p:nvPicPr>
        <p:blipFill>
          <a:blip r:embed="rId3">
            <a:alphaModFix/>
          </a:blip>
          <a:stretch>
            <a:fillRect/>
          </a:stretch>
        </p:blipFill>
        <p:spPr>
          <a:xfrm>
            <a:off x="0" y="479425"/>
            <a:ext cx="9757050" cy="5683475"/>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References</a:t>
            </a:r>
            <a:endParaRPr/>
          </a:p>
        </p:txBody>
      </p:sp>
      <p:sp>
        <p:nvSpPr>
          <p:cNvPr id="411" name="Shape 411"/>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http://damfailures.org/case-study/teton-dam-idaho-1976/</a:t>
            </a:r>
            <a:endParaRPr/>
          </a:p>
          <a:p>
            <a:pPr marL="0" lvl="0" indent="0">
              <a:spcBef>
                <a:spcPts val="1600"/>
              </a:spcBef>
              <a:spcAft>
                <a:spcPts val="0"/>
              </a:spcAft>
              <a:buNone/>
            </a:pPr>
            <a:r>
              <a:rPr lang="en" u="sng">
                <a:solidFill>
                  <a:schemeClr val="hlink"/>
                </a:solidFill>
                <a:hlinkClick r:id="rId4"/>
              </a:rPr>
              <a:t>https://www.usbr.gov/pn/snakeriver/dams/uppersnake/teton/projhistory.pdf</a:t>
            </a:r>
            <a:endParaRPr/>
          </a:p>
          <a:p>
            <a:pPr marL="0" lvl="0" indent="0">
              <a:spcBef>
                <a:spcPts val="1600"/>
              </a:spcBef>
              <a:spcAft>
                <a:spcPts val="0"/>
              </a:spcAft>
              <a:buNone/>
            </a:pPr>
            <a:r>
              <a:rPr lang="en" u="sng">
                <a:solidFill>
                  <a:schemeClr val="hlink"/>
                </a:solidFill>
                <a:hlinkClick r:id="rId5"/>
              </a:rPr>
              <a:t>https://en.wikipedia.org/wiki/Teton_Dam</a:t>
            </a:r>
            <a:endParaRPr/>
          </a:p>
          <a:p>
            <a:pPr marL="0" lvl="0" indent="0">
              <a:spcBef>
                <a:spcPts val="1600"/>
              </a:spcBef>
              <a:spcAft>
                <a:spcPts val="0"/>
              </a:spcAft>
              <a:buNone/>
            </a:pPr>
            <a:r>
              <a:rPr lang="en" u="sng">
                <a:solidFill>
                  <a:schemeClr val="hlink"/>
                </a:solidFill>
                <a:hlinkClick r:id="rId6"/>
              </a:rPr>
              <a:t>https://onlinelibrary.wiley.com/doi/abs/10.1111/j.1365-2451.1992.tb00347.x</a:t>
            </a:r>
            <a:endParaRPr/>
          </a:p>
          <a:p>
            <a:pPr marL="0" lvl="0" indent="0">
              <a:spcBef>
                <a:spcPts val="1600"/>
              </a:spcBef>
              <a:spcAft>
                <a:spcPts val="0"/>
              </a:spcAft>
              <a:buNone/>
            </a:pPr>
            <a:r>
              <a:rPr lang="en" u="sng">
                <a:solidFill>
                  <a:schemeClr val="hlink"/>
                </a:solidFill>
                <a:hlinkClick r:id="rId7"/>
              </a:rPr>
              <a:t>https://www.usbr.gov/pn/snakeriver/dams/uppersnake/teton/geomorphology-full.pdf</a:t>
            </a:r>
            <a:endParaRPr/>
          </a:p>
          <a:p>
            <a:pPr marL="0" lvl="0" indent="0">
              <a:spcBef>
                <a:spcPts val="1600"/>
              </a:spcBef>
              <a:spcAft>
                <a:spcPts val="0"/>
              </a:spcAft>
              <a:buNone/>
            </a:pPr>
            <a:r>
              <a:rPr lang="en"/>
              <a:t>SMALLEY, I. (1992), The Teton Dam: rhyolite foundation + loess core = disaster. Geology Today, 8: 19-22. doi:10.1111/j.1365-2451.1992.tb00347.x</a:t>
            </a:r>
            <a:endParaRPr/>
          </a:p>
          <a:p>
            <a:pPr marL="0" lvl="0" indent="0">
              <a:spcBef>
                <a:spcPts val="1600"/>
              </a:spcBef>
              <a:spcAft>
                <a:spcPts val="0"/>
              </a:spcAft>
              <a:buNone/>
            </a:pPr>
            <a:endParaRPr/>
          </a:p>
          <a:p>
            <a:pPr marL="0" lvl="0" indent="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References</a:t>
            </a:r>
            <a:endParaRPr/>
          </a:p>
        </p:txBody>
      </p:sp>
      <p:sp>
        <p:nvSpPr>
          <p:cNvPr id="417" name="Shape 417"/>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http://snailhollow.cobabe.net/2016/06/remembering-teton-dam-disaster.html</a:t>
            </a:r>
            <a:endParaRPr/>
          </a:p>
          <a:p>
            <a:pPr marL="0" lvl="0" indent="0">
              <a:spcBef>
                <a:spcPts val="1600"/>
              </a:spcBef>
              <a:spcAft>
                <a:spcPts val="0"/>
              </a:spcAft>
              <a:buNone/>
            </a:pPr>
            <a:r>
              <a:rPr lang="en" u="sng">
                <a:solidFill>
                  <a:schemeClr val="hlink"/>
                </a:solidFill>
                <a:hlinkClick r:id="rId4"/>
              </a:rPr>
              <a:t>https://www.flickr.com/photos/waterarchives/5901725095</a:t>
            </a:r>
            <a:endParaRPr/>
          </a:p>
          <a:p>
            <a:pPr marL="0" lvl="0" indent="0">
              <a:spcBef>
                <a:spcPts val="1600"/>
              </a:spcBef>
              <a:spcAft>
                <a:spcPts val="0"/>
              </a:spcAft>
              <a:buNone/>
            </a:pPr>
            <a:r>
              <a:rPr lang="en" u="sng">
                <a:solidFill>
                  <a:schemeClr val="hlink"/>
                </a:solidFill>
                <a:hlinkClick r:id="rId5"/>
              </a:rPr>
              <a:t>http://damfailures.org/case-study/teton-dam-idaho-1976/</a:t>
            </a:r>
            <a:endParaRPr/>
          </a:p>
          <a:p>
            <a:pPr marL="0" lvl="0" indent="0">
              <a:spcBef>
                <a:spcPts val="1600"/>
              </a:spcBef>
              <a:spcAft>
                <a:spcPts val="0"/>
              </a:spcAft>
              <a:buNone/>
            </a:pPr>
            <a:r>
              <a:rPr lang="en" u="sng">
                <a:solidFill>
                  <a:schemeClr val="hlink"/>
                </a:solidFill>
                <a:hlinkClick r:id="rId6"/>
              </a:rPr>
              <a:t>https://i.pinimg.com/originals/4a/02/d0/4a02d080143797b93fc5f58b3deadbf8.jpg</a:t>
            </a:r>
            <a:endParaRPr/>
          </a:p>
          <a:p>
            <a:pPr marL="0" lvl="0" indent="0">
              <a:spcBef>
                <a:spcPts val="1600"/>
              </a:spcBef>
              <a:spcAft>
                <a:spcPts val="0"/>
              </a:spcAft>
              <a:buNone/>
            </a:pPr>
            <a:endParaRPr/>
          </a:p>
          <a:p>
            <a:pPr marL="0" lvl="0" indent="0">
              <a:spcBef>
                <a:spcPts val="1600"/>
              </a:spcBef>
              <a:spcAft>
                <a:spcPts val="0"/>
              </a:spcAft>
              <a:buNone/>
            </a:pPr>
            <a:r>
              <a:rPr lang="en"/>
              <a:t>Note: Most photos are found using pyrited photos, we gave up trying to find original photos.</a:t>
            </a:r>
            <a:endParaRPr/>
          </a:p>
          <a:p>
            <a:pPr marL="0" lvl="0" indent="0">
              <a:spcBef>
                <a:spcPts val="1600"/>
              </a:spcBef>
              <a:spcAft>
                <a:spcPts val="0"/>
              </a:spcAft>
              <a:buNone/>
            </a:pPr>
            <a:endParaRPr/>
          </a:p>
          <a:p>
            <a:pPr marL="0" lvl="0" indent="0">
              <a:spcBef>
                <a:spcPts val="1600"/>
              </a:spcBef>
              <a:spcAft>
                <a:spcPts val="1600"/>
              </a:spcAft>
              <a:buNone/>
            </a:pPr>
            <a:r>
              <a:rPr lang="en" sz="1000"/>
              <a:t> </a:t>
            </a: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90" name="Shape 90" descr="The Teton Dam, built on the Teton River, idaho, failed on June 5, 1976, causing substantial loss of life and property.   Failure was attributed to piping through the joints in unsealed rock beneath the grout cap. Failure may also been caused by hydraulic fracturing of the core material.  The breach released 2,000,000 cfs into the Teton River Canyon, causing widespread destruction." title="Teton Dam Failure, Teton River, Idaho, June 5, 1976">
            <a:hlinkClick r:id="rId3"/>
          </p:cNvPr>
          <p:cNvSpPr/>
          <p:nvPr/>
        </p:nvSpPr>
        <p:spPr>
          <a:xfrm>
            <a:off x="0" y="-44112"/>
            <a:ext cx="9261650" cy="6946225"/>
          </a:xfrm>
          <a:prstGeom prst="rect">
            <a:avLst/>
          </a:prstGeom>
          <a:blipFill>
            <a:blip r:embed="rId4">
              <a:alphaModFix/>
            </a:blip>
            <a:stretch>
              <a:fillRect/>
            </a:stretch>
          </a:blipFill>
          <a:ln>
            <a:noFill/>
          </a:ln>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96" name="Shape 96"/>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97" name="Shape 97"/>
          <p:cNvPicPr preferRelativeResize="0"/>
          <p:nvPr/>
        </p:nvPicPr>
        <p:blipFill>
          <a:blip r:embed="rId3">
            <a:alphaModFix/>
          </a:blip>
          <a:stretch>
            <a:fillRect/>
          </a:stretch>
        </p:blipFill>
        <p:spPr>
          <a:xfrm>
            <a:off x="-428175" y="122325"/>
            <a:ext cx="9871025" cy="65258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103" name="Shape 103"/>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04" name="Shape 104"/>
          <p:cNvPicPr preferRelativeResize="0"/>
          <p:nvPr/>
        </p:nvPicPr>
        <p:blipFill>
          <a:blip r:embed="rId3">
            <a:alphaModFix/>
          </a:blip>
          <a:stretch>
            <a:fillRect/>
          </a:stretch>
        </p:blipFill>
        <p:spPr>
          <a:xfrm>
            <a:off x="-1686250" y="0"/>
            <a:ext cx="11773374" cy="685800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a:t>Location</a:t>
            </a:r>
            <a:endParaRPr/>
          </a:p>
        </p:txBody>
      </p:sp>
      <p:sp>
        <p:nvSpPr>
          <p:cNvPr id="110" name="Shape 110"/>
          <p:cNvSpPr txBox="1">
            <a:spLocks noGrp="1"/>
          </p:cNvSpPr>
          <p:nvPr>
            <p:ph type="body" idx="1"/>
          </p:nvPr>
        </p:nvSpPr>
        <p:spPr>
          <a:xfrm>
            <a:off x="5675250" y="1640950"/>
            <a:ext cx="3080700" cy="4450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a:p>
            <a:pPr marL="0" lvl="0" indent="0">
              <a:spcBef>
                <a:spcPts val="1600"/>
              </a:spcBef>
              <a:spcAft>
                <a:spcPts val="0"/>
              </a:spcAft>
              <a:buNone/>
            </a:pPr>
            <a:r>
              <a:rPr lang="en"/>
              <a:t>Newdale, Idaho</a:t>
            </a:r>
            <a:endParaRPr/>
          </a:p>
          <a:p>
            <a:pPr marL="0" lvl="0" indent="0">
              <a:spcBef>
                <a:spcPts val="1600"/>
              </a:spcBef>
              <a:spcAft>
                <a:spcPts val="0"/>
              </a:spcAft>
              <a:buNone/>
            </a:pPr>
            <a:endParaRPr/>
          </a:p>
          <a:p>
            <a:pPr marL="0" lvl="0" indent="0">
              <a:spcBef>
                <a:spcPts val="1600"/>
              </a:spcBef>
              <a:spcAft>
                <a:spcPts val="0"/>
              </a:spcAft>
              <a:buNone/>
            </a:pPr>
            <a:r>
              <a:rPr lang="en"/>
              <a:t>14 miles from Rexburg, Idaho (BYU-Idaho)</a:t>
            </a:r>
            <a:endParaRPr/>
          </a:p>
          <a:p>
            <a:pPr marL="0" lvl="0" indent="0">
              <a:spcBef>
                <a:spcPts val="1600"/>
              </a:spcBef>
              <a:spcAft>
                <a:spcPts val="0"/>
              </a:spcAft>
              <a:buNone/>
            </a:pPr>
            <a:endParaRPr/>
          </a:p>
          <a:p>
            <a:pPr marL="0" lvl="0" indent="0">
              <a:spcBef>
                <a:spcPts val="1600"/>
              </a:spcBef>
              <a:spcAft>
                <a:spcPts val="0"/>
              </a:spcAft>
              <a:buNone/>
            </a:pPr>
            <a:r>
              <a:rPr lang="en"/>
              <a:t>On Teton Fork of Snake River</a:t>
            </a:r>
            <a:endParaRPr/>
          </a:p>
          <a:p>
            <a:pPr marL="0" lvl="0" indent="0">
              <a:spcBef>
                <a:spcPts val="1600"/>
              </a:spcBef>
              <a:spcAft>
                <a:spcPts val="1600"/>
              </a:spcAft>
              <a:buNone/>
            </a:pPr>
            <a:endParaRPr/>
          </a:p>
        </p:txBody>
      </p:sp>
      <p:grpSp>
        <p:nvGrpSpPr>
          <p:cNvPr id="111" name="Shape 111"/>
          <p:cNvGrpSpPr/>
          <p:nvPr/>
        </p:nvGrpSpPr>
        <p:grpSpPr>
          <a:xfrm>
            <a:off x="459001" y="1640958"/>
            <a:ext cx="3637267" cy="4884445"/>
            <a:chOff x="2391866" y="1895775"/>
            <a:chExt cx="4002275" cy="5246450"/>
          </a:xfrm>
        </p:grpSpPr>
        <p:pic>
          <p:nvPicPr>
            <p:cNvPr id="112" name="Shape 112"/>
            <p:cNvPicPr preferRelativeResize="0"/>
            <p:nvPr/>
          </p:nvPicPr>
          <p:blipFill>
            <a:blip r:embed="rId3">
              <a:alphaModFix/>
            </a:blip>
            <a:stretch>
              <a:fillRect/>
            </a:stretch>
          </p:blipFill>
          <p:spPr>
            <a:xfrm>
              <a:off x="2391866" y="1895775"/>
              <a:ext cx="4002275" cy="5246450"/>
            </a:xfrm>
            <a:prstGeom prst="rect">
              <a:avLst/>
            </a:prstGeom>
            <a:noFill/>
            <a:ln>
              <a:noFill/>
            </a:ln>
          </p:spPr>
        </p:pic>
        <p:cxnSp>
          <p:nvCxnSpPr>
            <p:cNvPr id="113" name="Shape 113"/>
            <p:cNvCxnSpPr/>
            <p:nvPr/>
          </p:nvCxnSpPr>
          <p:spPr>
            <a:xfrm>
              <a:off x="4758117" y="3288355"/>
              <a:ext cx="881400" cy="2372700"/>
            </a:xfrm>
            <a:prstGeom prst="straightConnector1">
              <a:avLst/>
            </a:prstGeom>
            <a:noFill/>
            <a:ln w="38100" cap="flat" cmpd="sng">
              <a:solidFill>
                <a:schemeClr val="dk2"/>
              </a:solidFill>
              <a:prstDash val="solid"/>
              <a:round/>
              <a:headEnd type="none" w="med" len="med"/>
              <a:tailEnd type="triangle" w="med" len="med"/>
            </a:ln>
          </p:spPr>
        </p:cxnSp>
      </p:grpSp>
      <p:grpSp>
        <p:nvGrpSpPr>
          <p:cNvPr id="114" name="Shape 114"/>
          <p:cNvGrpSpPr/>
          <p:nvPr/>
        </p:nvGrpSpPr>
        <p:grpSpPr>
          <a:xfrm>
            <a:off x="458993" y="2441672"/>
            <a:ext cx="4777418" cy="3366953"/>
            <a:chOff x="458993" y="2441672"/>
            <a:chExt cx="4777418" cy="3366953"/>
          </a:xfrm>
        </p:grpSpPr>
        <p:grpSp>
          <p:nvGrpSpPr>
            <p:cNvPr id="115" name="Shape 115"/>
            <p:cNvGrpSpPr/>
            <p:nvPr/>
          </p:nvGrpSpPr>
          <p:grpSpPr>
            <a:xfrm>
              <a:off x="458993" y="2441672"/>
              <a:ext cx="4777418" cy="3366953"/>
              <a:chOff x="387900" y="2546700"/>
              <a:chExt cx="4532224" cy="3168300"/>
            </a:xfrm>
          </p:grpSpPr>
          <p:pic>
            <p:nvPicPr>
              <p:cNvPr id="116" name="Shape 116"/>
              <p:cNvPicPr preferRelativeResize="0"/>
              <p:nvPr/>
            </p:nvPicPr>
            <p:blipFill>
              <a:blip r:embed="rId4">
                <a:alphaModFix/>
              </a:blip>
              <a:stretch>
                <a:fillRect/>
              </a:stretch>
            </p:blipFill>
            <p:spPr>
              <a:xfrm>
                <a:off x="387900" y="2546700"/>
                <a:ext cx="4532224" cy="3168300"/>
              </a:xfrm>
              <a:prstGeom prst="rect">
                <a:avLst/>
              </a:prstGeom>
              <a:noFill/>
              <a:ln w="9525" cap="flat" cmpd="sng">
                <a:solidFill>
                  <a:srgbClr val="0000FF"/>
                </a:solidFill>
                <a:prstDash val="solid"/>
                <a:round/>
                <a:headEnd type="none" w="sm" len="sm"/>
                <a:tailEnd type="none" w="sm" len="sm"/>
              </a:ln>
            </p:spPr>
          </p:pic>
          <p:cxnSp>
            <p:nvCxnSpPr>
              <p:cNvPr id="117" name="Shape 117"/>
              <p:cNvCxnSpPr/>
              <p:nvPr/>
            </p:nvCxnSpPr>
            <p:spPr>
              <a:xfrm>
                <a:off x="3157150" y="5484500"/>
                <a:ext cx="629400" cy="9600"/>
              </a:xfrm>
              <a:prstGeom prst="straightConnector1">
                <a:avLst/>
              </a:prstGeom>
              <a:noFill/>
              <a:ln w="38100" cap="flat" cmpd="sng">
                <a:solidFill>
                  <a:srgbClr val="0000FF"/>
                </a:solidFill>
                <a:prstDash val="solid"/>
                <a:round/>
                <a:headEnd type="none" w="med" len="med"/>
                <a:tailEnd type="none" w="med" len="med"/>
              </a:ln>
            </p:spPr>
          </p:cxnSp>
          <p:sp>
            <p:nvSpPr>
              <p:cNvPr id="118" name="Shape 118"/>
              <p:cNvSpPr txBox="1"/>
              <p:nvPr/>
            </p:nvSpPr>
            <p:spPr>
              <a:xfrm>
                <a:off x="3157150" y="4988525"/>
                <a:ext cx="629400" cy="13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2 mi</a:t>
                </a:r>
                <a:endParaRPr/>
              </a:p>
            </p:txBody>
          </p:sp>
        </p:grpSp>
        <p:cxnSp>
          <p:nvCxnSpPr>
            <p:cNvPr id="119" name="Shape 119"/>
            <p:cNvCxnSpPr/>
            <p:nvPr/>
          </p:nvCxnSpPr>
          <p:spPr>
            <a:xfrm rot="10800000" flipH="1">
              <a:off x="3338375" y="3354825"/>
              <a:ext cx="1127100" cy="40800"/>
            </a:xfrm>
            <a:prstGeom prst="straightConnector1">
              <a:avLst/>
            </a:prstGeom>
            <a:noFill/>
            <a:ln w="28575" cap="flat" cmpd="sng">
              <a:solidFill>
                <a:schemeClr val="dk2"/>
              </a:solidFill>
              <a:prstDash val="solid"/>
              <a:round/>
              <a:headEnd type="none" w="med" len="med"/>
              <a:tailEnd type="triangle" w="med" len="med"/>
            </a:ln>
          </p:spPr>
        </p:cxnSp>
        <p:cxnSp>
          <p:nvCxnSpPr>
            <p:cNvPr id="120" name="Shape 120"/>
            <p:cNvCxnSpPr/>
            <p:nvPr/>
          </p:nvCxnSpPr>
          <p:spPr>
            <a:xfrm flipH="1">
              <a:off x="810850" y="4530675"/>
              <a:ext cx="1745400" cy="486600"/>
            </a:xfrm>
            <a:prstGeom prst="straightConnector1">
              <a:avLst/>
            </a:prstGeom>
            <a:noFill/>
            <a:ln w="28575" cap="flat" cmpd="sng">
              <a:solidFill>
                <a:schemeClr val="dk2"/>
              </a:solidFill>
              <a:prstDash val="solid"/>
              <a:round/>
              <a:headEnd type="none" w="med" len="med"/>
              <a:tailEnd type="triangle" w="med" len="med"/>
            </a:ln>
          </p:spPr>
        </p:cxnSp>
        <p:cxnSp>
          <p:nvCxnSpPr>
            <p:cNvPr id="121" name="Shape 121"/>
            <p:cNvCxnSpPr/>
            <p:nvPr/>
          </p:nvCxnSpPr>
          <p:spPr>
            <a:xfrm>
              <a:off x="2007538" y="3809163"/>
              <a:ext cx="1427100" cy="0"/>
            </a:xfrm>
            <a:prstGeom prst="straightConnector1">
              <a:avLst/>
            </a:prstGeom>
            <a:noFill/>
            <a:ln w="28575" cap="flat" cmpd="sng">
              <a:solidFill>
                <a:schemeClr val="dk2"/>
              </a:solidFill>
              <a:prstDash val="solid"/>
              <a:round/>
              <a:headEnd type="none" w="med" len="med"/>
              <a:tailEnd type="triangle" w="med" len="med"/>
            </a:ln>
          </p:spPr>
        </p:cxnSp>
        <p:sp>
          <p:nvSpPr>
            <p:cNvPr id="122" name="Shape 122"/>
            <p:cNvSpPr txBox="1"/>
            <p:nvPr/>
          </p:nvSpPr>
          <p:spPr>
            <a:xfrm>
              <a:off x="2556238" y="4337063"/>
              <a:ext cx="1669200" cy="27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BYU-Idaho</a:t>
              </a:r>
              <a:endParaRPr b="1"/>
            </a:p>
          </p:txBody>
        </p:sp>
        <p:sp>
          <p:nvSpPr>
            <p:cNvPr id="123" name="Shape 123"/>
            <p:cNvSpPr txBox="1"/>
            <p:nvPr/>
          </p:nvSpPr>
          <p:spPr>
            <a:xfrm>
              <a:off x="1039388" y="3618388"/>
              <a:ext cx="1669200" cy="27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Newdale</a:t>
              </a:r>
              <a:endParaRPr b="1"/>
            </a:p>
          </p:txBody>
        </p:sp>
        <p:sp>
          <p:nvSpPr>
            <p:cNvPr id="124" name="Shape 124"/>
            <p:cNvSpPr txBox="1"/>
            <p:nvPr/>
          </p:nvSpPr>
          <p:spPr>
            <a:xfrm>
              <a:off x="2307763" y="3179413"/>
              <a:ext cx="1669200" cy="27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Teton Dam</a:t>
              </a:r>
              <a:endParaRPr b="1"/>
            </a:p>
          </p:txBody>
        </p:sp>
      </p:grpSp>
      <p:grpSp>
        <p:nvGrpSpPr>
          <p:cNvPr id="125" name="Shape 125"/>
          <p:cNvGrpSpPr/>
          <p:nvPr/>
        </p:nvGrpSpPr>
        <p:grpSpPr>
          <a:xfrm>
            <a:off x="459000" y="2234817"/>
            <a:ext cx="4938149" cy="3696699"/>
            <a:chOff x="5675250" y="1525392"/>
            <a:chExt cx="4938149" cy="3696699"/>
          </a:xfrm>
        </p:grpSpPr>
        <p:grpSp>
          <p:nvGrpSpPr>
            <p:cNvPr id="126" name="Shape 126"/>
            <p:cNvGrpSpPr/>
            <p:nvPr/>
          </p:nvGrpSpPr>
          <p:grpSpPr>
            <a:xfrm>
              <a:off x="5675250" y="1525392"/>
              <a:ext cx="4938149" cy="3696699"/>
              <a:chOff x="3212575" y="1269767"/>
              <a:chExt cx="4938149" cy="3696699"/>
            </a:xfrm>
          </p:grpSpPr>
          <p:pic>
            <p:nvPicPr>
              <p:cNvPr id="127" name="Shape 127"/>
              <p:cNvPicPr preferRelativeResize="0"/>
              <p:nvPr/>
            </p:nvPicPr>
            <p:blipFill>
              <a:blip r:embed="rId5">
                <a:alphaModFix/>
              </a:blip>
              <a:stretch>
                <a:fillRect/>
              </a:stretch>
            </p:blipFill>
            <p:spPr>
              <a:xfrm>
                <a:off x="3212575" y="1269767"/>
                <a:ext cx="4938149" cy="3696699"/>
              </a:xfrm>
              <a:prstGeom prst="rect">
                <a:avLst/>
              </a:prstGeom>
              <a:noFill/>
              <a:ln>
                <a:noFill/>
              </a:ln>
            </p:spPr>
          </p:pic>
          <p:cxnSp>
            <p:nvCxnSpPr>
              <p:cNvPr id="128" name="Shape 128"/>
              <p:cNvCxnSpPr/>
              <p:nvPr/>
            </p:nvCxnSpPr>
            <p:spPr>
              <a:xfrm>
                <a:off x="5341425" y="2575325"/>
                <a:ext cx="1221000" cy="9600"/>
              </a:xfrm>
              <a:prstGeom prst="straightConnector1">
                <a:avLst/>
              </a:prstGeom>
              <a:noFill/>
              <a:ln w="28575" cap="flat" cmpd="sng">
                <a:solidFill>
                  <a:schemeClr val="dk2"/>
                </a:solidFill>
                <a:prstDash val="solid"/>
                <a:round/>
                <a:headEnd type="none" w="med" len="med"/>
                <a:tailEnd type="triangle" w="med" len="med"/>
              </a:ln>
            </p:spPr>
          </p:cxnSp>
          <p:cxnSp>
            <p:nvCxnSpPr>
              <p:cNvPr id="129" name="Shape 129"/>
              <p:cNvCxnSpPr/>
              <p:nvPr/>
            </p:nvCxnSpPr>
            <p:spPr>
              <a:xfrm rot="10800000" flipH="1">
                <a:off x="4664200" y="3891425"/>
                <a:ext cx="1211400" cy="28800"/>
              </a:xfrm>
              <a:prstGeom prst="straightConnector1">
                <a:avLst/>
              </a:prstGeom>
              <a:noFill/>
              <a:ln w="28575" cap="flat" cmpd="sng">
                <a:solidFill>
                  <a:schemeClr val="dk2"/>
                </a:solidFill>
                <a:prstDash val="solid"/>
                <a:round/>
                <a:headEnd type="none" w="med" len="med"/>
                <a:tailEnd type="triangle" w="med" len="med"/>
              </a:ln>
            </p:spPr>
          </p:cxnSp>
          <p:cxnSp>
            <p:nvCxnSpPr>
              <p:cNvPr id="130" name="Shape 130"/>
              <p:cNvCxnSpPr/>
              <p:nvPr/>
            </p:nvCxnSpPr>
            <p:spPr>
              <a:xfrm rot="10800000" flipH="1">
                <a:off x="6133100" y="3042650"/>
                <a:ext cx="1402200" cy="9600"/>
              </a:xfrm>
              <a:prstGeom prst="straightConnector1">
                <a:avLst/>
              </a:prstGeom>
              <a:noFill/>
              <a:ln w="28575" cap="flat" cmpd="sng">
                <a:solidFill>
                  <a:schemeClr val="dk2"/>
                </a:solidFill>
                <a:prstDash val="solid"/>
                <a:round/>
                <a:headEnd type="none" w="med" len="med"/>
                <a:tailEnd type="triangle" w="med" len="med"/>
              </a:ln>
            </p:spPr>
          </p:cxnSp>
          <p:cxnSp>
            <p:nvCxnSpPr>
              <p:cNvPr id="131" name="Shape 131"/>
              <p:cNvCxnSpPr>
                <a:stCxn id="132" idx="3"/>
              </p:cNvCxnSpPr>
              <p:nvPr/>
            </p:nvCxnSpPr>
            <p:spPr>
              <a:xfrm rot="10800000" flipH="1">
                <a:off x="5446350" y="1659675"/>
                <a:ext cx="1869300" cy="38100"/>
              </a:xfrm>
              <a:prstGeom prst="straightConnector1">
                <a:avLst/>
              </a:prstGeom>
              <a:noFill/>
              <a:ln w="28575" cap="flat" cmpd="sng">
                <a:solidFill>
                  <a:schemeClr val="dk2"/>
                </a:solidFill>
                <a:prstDash val="solid"/>
                <a:round/>
                <a:headEnd type="none" w="med" len="med"/>
                <a:tailEnd type="triangle" w="med" len="med"/>
              </a:ln>
            </p:spPr>
          </p:cxnSp>
          <p:sp>
            <p:nvSpPr>
              <p:cNvPr id="132" name="Shape 132"/>
              <p:cNvSpPr txBox="1"/>
              <p:nvPr/>
            </p:nvSpPr>
            <p:spPr>
              <a:xfrm>
                <a:off x="3405150" y="1516575"/>
                <a:ext cx="2041200" cy="36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t>Yellowstone Ntl. Park</a:t>
                </a:r>
                <a:endParaRPr b="1"/>
              </a:p>
            </p:txBody>
          </p:sp>
          <p:sp>
            <p:nvSpPr>
              <p:cNvPr id="133" name="Shape 133"/>
              <p:cNvSpPr txBox="1"/>
              <p:nvPr/>
            </p:nvSpPr>
            <p:spPr>
              <a:xfrm>
                <a:off x="4263575" y="2341263"/>
                <a:ext cx="1669200" cy="27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t>BYU-Idaho</a:t>
                </a:r>
                <a:endParaRPr b="1"/>
              </a:p>
            </p:txBody>
          </p:sp>
          <p:sp>
            <p:nvSpPr>
              <p:cNvPr id="134" name="Shape 134"/>
              <p:cNvSpPr txBox="1"/>
              <p:nvPr/>
            </p:nvSpPr>
            <p:spPr>
              <a:xfrm>
                <a:off x="4664200" y="2871013"/>
                <a:ext cx="1669200" cy="27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Jackson Hole</a:t>
                </a:r>
                <a:endParaRPr b="1"/>
              </a:p>
            </p:txBody>
          </p:sp>
          <p:sp>
            <p:nvSpPr>
              <p:cNvPr id="135" name="Shape 135"/>
              <p:cNvSpPr txBox="1"/>
              <p:nvPr/>
            </p:nvSpPr>
            <p:spPr>
              <a:xfrm>
                <a:off x="3672225" y="3700775"/>
                <a:ext cx="1669200" cy="27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Pocatello</a:t>
                </a:r>
                <a:endParaRPr b="1"/>
              </a:p>
            </p:txBody>
          </p:sp>
        </p:grpSp>
        <p:sp>
          <p:nvSpPr>
            <p:cNvPr id="136" name="Shape 136"/>
            <p:cNvSpPr/>
            <p:nvPr/>
          </p:nvSpPr>
          <p:spPr>
            <a:xfrm>
              <a:off x="9144000" y="2479948"/>
              <a:ext cx="298890" cy="238410"/>
            </a:xfrm>
            <a:prstGeom prst="irregularSeal2">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500"/>
                                          </p:stCondLst>
                                        </p:cTn>
                                        <p:tgtEl>
                                          <p:spTgt spid="125"/>
                                        </p:tgtEl>
                                        <p:attrNameLst>
                                          <p:attrName>style.visibility</p:attrName>
                                        </p:attrNameLst>
                                      </p:cBhvr>
                                      <p:to>
                                        <p:strVal val="hidden"/>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87900" y="610700"/>
            <a:ext cx="8368200" cy="9147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a:t>History</a:t>
            </a:r>
            <a:endParaRPr/>
          </a:p>
        </p:txBody>
      </p:sp>
      <p:sp>
        <p:nvSpPr>
          <p:cNvPr id="142" name="Shape 142"/>
          <p:cNvSpPr txBox="1">
            <a:spLocks noGrp="1"/>
          </p:cNvSpPr>
          <p:nvPr>
            <p:ph type="body" idx="1"/>
          </p:nvPr>
        </p:nvSpPr>
        <p:spPr>
          <a:xfrm>
            <a:off x="387900" y="1986425"/>
            <a:ext cx="3207900" cy="4194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Built by the Bureau of Reclamation in 1972-1976</a:t>
            </a:r>
            <a:endParaRPr/>
          </a:p>
          <a:p>
            <a:pPr marL="0" lvl="0" indent="0">
              <a:spcBef>
                <a:spcPts val="1600"/>
              </a:spcBef>
              <a:spcAft>
                <a:spcPts val="0"/>
              </a:spcAft>
              <a:buNone/>
            </a:pPr>
            <a:r>
              <a:rPr lang="en"/>
              <a:t>$48,825,000 in 1975</a:t>
            </a:r>
            <a:endParaRPr/>
          </a:p>
          <a:p>
            <a:pPr marL="0" lvl="0" indent="0">
              <a:spcBef>
                <a:spcPts val="1600"/>
              </a:spcBef>
              <a:spcAft>
                <a:spcPts val="0"/>
              </a:spcAft>
              <a:buNone/>
            </a:pPr>
            <a:r>
              <a:rPr lang="en"/>
              <a:t>         ($173,000,000 in 2017)</a:t>
            </a:r>
            <a:endParaRPr/>
          </a:p>
          <a:p>
            <a:pPr marL="0" lvl="0" indent="0">
              <a:spcBef>
                <a:spcPts val="1600"/>
              </a:spcBef>
              <a:spcAft>
                <a:spcPts val="0"/>
              </a:spcAft>
              <a:buNone/>
            </a:pPr>
            <a:r>
              <a:rPr lang="en"/>
              <a:t>Purpose: Provide constant water supply (irrigation), control spring runoff (flooding)</a:t>
            </a:r>
            <a:endParaRPr/>
          </a:p>
          <a:p>
            <a:pPr marL="0" lvl="0" indent="0">
              <a:spcBef>
                <a:spcPts val="1600"/>
              </a:spcBef>
              <a:spcAft>
                <a:spcPts val="0"/>
              </a:spcAft>
              <a:buNone/>
            </a:pPr>
            <a:endParaRPr/>
          </a:p>
          <a:p>
            <a:pPr marL="0" lvl="0" indent="0">
              <a:spcBef>
                <a:spcPts val="1600"/>
              </a:spcBef>
              <a:spcAft>
                <a:spcPts val="0"/>
              </a:spcAft>
              <a:buNone/>
            </a:pPr>
            <a:r>
              <a:rPr lang="en"/>
              <a:t>			</a:t>
            </a:r>
            <a:endParaRPr/>
          </a:p>
          <a:p>
            <a:pPr marL="0" lvl="0" indent="0">
              <a:spcBef>
                <a:spcPts val="1600"/>
              </a:spcBef>
              <a:spcAft>
                <a:spcPts val="1600"/>
              </a:spcAft>
              <a:buNone/>
            </a:pPr>
            <a:endParaRPr/>
          </a:p>
        </p:txBody>
      </p:sp>
      <p:pic>
        <p:nvPicPr>
          <p:cNvPr id="143" name="Shape 143"/>
          <p:cNvPicPr preferRelativeResize="0"/>
          <p:nvPr/>
        </p:nvPicPr>
        <p:blipFill>
          <a:blip r:embed="rId3">
            <a:alphaModFix/>
          </a:blip>
          <a:stretch>
            <a:fillRect/>
          </a:stretch>
        </p:blipFill>
        <p:spPr>
          <a:xfrm>
            <a:off x="3707850" y="1884825"/>
            <a:ext cx="5048250" cy="20764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591</Words>
  <Application>Microsoft Office PowerPoint</Application>
  <PresentationFormat>On-screen Show (4:3)</PresentationFormat>
  <Paragraphs>178</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Roboto Slab</vt:lpstr>
      <vt:lpstr>Roboto</vt:lpstr>
      <vt:lpstr>Verdana</vt:lpstr>
      <vt:lpstr>Marina</vt:lpstr>
      <vt:lpstr>Teton Dam</vt:lpstr>
      <vt:lpstr>Created using Google Slides. Use URL below to access.</vt:lpstr>
      <vt:lpstr>PowerPoint Presentation</vt:lpstr>
      <vt:lpstr>PowerPoint Presentation</vt:lpstr>
      <vt:lpstr>PowerPoint Presentation</vt:lpstr>
      <vt:lpstr>PowerPoint Presentation</vt:lpstr>
      <vt:lpstr>PowerPoint Presentation</vt:lpstr>
      <vt:lpstr>Location</vt:lpstr>
      <vt:lpstr>History</vt:lpstr>
      <vt:lpstr>Construction site</vt:lpstr>
      <vt:lpstr>Dam Design</vt:lpstr>
      <vt:lpstr>Dam Design</vt:lpstr>
      <vt:lpstr>Failure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Aftermath</vt:lpstr>
      <vt:lpstr>PowerPoint Presentation</vt:lpstr>
      <vt:lpstr>PowerPoint Presentation</vt:lpstr>
      <vt:lpstr>PowerPoint Presentation</vt:lpstr>
      <vt:lpstr>PowerPoint Presentation</vt:lpstr>
      <vt:lpstr>Post Analysis</vt:lpstr>
      <vt:lpstr>Our Analysis</vt:lpstr>
      <vt:lpstr>Our Analysis Seep2D</vt:lpstr>
      <vt:lpstr>Our Analysis Seep2D </vt:lpstr>
      <vt:lpstr>Our Analysis Seep2D </vt:lpstr>
      <vt:lpstr>Our Analysis UTEXASED</vt:lpstr>
      <vt:lpstr>Our Analysis UTEXASED</vt:lpstr>
      <vt:lpstr>Our Analysis UTEXASED</vt:lpstr>
      <vt:lpstr>Our Analysis UTEXASED</vt:lpstr>
      <vt:lpstr>PowerPoint Presentation</vt:lpstr>
      <vt:lpstr>Learning from our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Teton Dam</dc:title>
  <dc:creator>McKay Sessions Harper</dc:creator>
  <cp:lastModifiedBy>McKay Sessions Harper</cp:lastModifiedBy>
  <cp:revision>1</cp:revision>
  <dcterms:modified xsi:type="dcterms:W3CDTF">2018-04-11T15:43:43Z</dcterms:modified>
</cp:coreProperties>
</file>